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63" r:id="rId4"/>
    <p:sldId id="264" r:id="rId5"/>
    <p:sldId id="296" r:id="rId6"/>
    <p:sldId id="301" r:id="rId7"/>
    <p:sldId id="297" r:id="rId8"/>
    <p:sldId id="306" r:id="rId9"/>
    <p:sldId id="272" r:id="rId10"/>
    <p:sldId id="257" r:id="rId11"/>
    <p:sldId id="304" r:id="rId12"/>
    <p:sldId id="286" r:id="rId13"/>
    <p:sldId id="303" r:id="rId14"/>
    <p:sldId id="285" r:id="rId15"/>
    <p:sldId id="298" r:id="rId16"/>
    <p:sldId id="307" r:id="rId17"/>
    <p:sldId id="313" r:id="rId18"/>
    <p:sldId id="310" r:id="rId19"/>
    <p:sldId id="291" r:id="rId20"/>
    <p:sldId id="300" r:id="rId21"/>
    <p:sldId id="302" r:id="rId22"/>
    <p:sldId id="273" r:id="rId23"/>
    <p:sldId id="274" r:id="rId24"/>
    <p:sldId id="314" r:id="rId25"/>
    <p:sldId id="294" r:id="rId26"/>
    <p:sldId id="315" r:id="rId27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46947-76AC-4A9E-9BAC-24B4C1A88D24}" type="datetimeFigureOut">
              <a:rPr lang="en-GB" smtClean="0"/>
              <a:t>23/01/2020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82995-F512-42BE-819F-08B043C80D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33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73A7-F681-4089-AB7A-673C4B28F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123C1A-A774-4258-8A0E-6C7DACB98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F934E-6917-407A-A903-BF61510D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8C8F0-1923-4B94-9AE4-AD147AF788FD}" type="datetime1">
              <a:rPr lang="en-US" smtClean="0"/>
              <a:t>1/23/2020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C96F4-9D46-4ED1-8518-2D2AEDDC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4942F-D341-4E15-BE78-100B7BF6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4233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9DBA-97B9-43F5-9D76-6F30027B8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77CD7-28AC-4EE1-BF5A-4A98BADF9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43091-B922-40DA-8534-55D65661C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7057-26F2-4A23-9748-84BD8D8360F4}" type="datetime1">
              <a:rPr lang="en-US" smtClean="0"/>
              <a:t>1/23/2020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DDC8B-E017-490E-88E8-AC503486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959B8-1711-4C45-90EB-2360BCF7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5501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1FB34-0C62-485D-82C2-7686285B4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C004ED-BF3A-42B6-A106-E755A2782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2CEB-5A4B-4D96-B340-97BD2012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BC31E-636C-417D-AEFC-B47941165AFE}" type="datetime1">
              <a:rPr lang="en-US" smtClean="0"/>
              <a:t>1/23/2020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256F0-1086-44DB-A2D9-FF22DFC2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19852-5C64-4572-AF11-3F2B4E34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927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C20E-DC1D-47F1-BB88-06CCA8C8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FA7C-867D-4F65-8189-B3A63DCE7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6CB51-4E77-4981-A9C9-751219E5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36D-D16C-42B1-AB63-216D5BD75195}" type="datetime1">
              <a:rPr lang="en-US" smtClean="0"/>
              <a:t>1/23/2020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4E021-C515-4830-8C3A-92936CA0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4CF32-D836-4D24-ABE5-045E5A29E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608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00060-122F-4E4E-8C42-8CCB677F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08D5B-5DE8-4ECC-8ED2-1572E3A7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08E22-A9B2-4BB8-9949-BD2220B6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F4D1-1CFC-4575-B03A-532AF8E9EA10}" type="datetime1">
              <a:rPr lang="en-US" smtClean="0"/>
              <a:t>1/23/2020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8C0D9-90D2-4B91-933B-16E263277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8A058-16A9-4A78-B068-0F1873E5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560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4A6-6311-4582-9A27-0602B222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CF2C-A6D5-41A0-AEE1-35E1E5D17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DFEA0-EBE3-47A9-A863-E11134649F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6B421-B4C8-43EF-B01F-40603B31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D0BA-F7EA-4587-B67A-76F80347837D}" type="datetime1">
              <a:rPr lang="en-US" smtClean="0"/>
              <a:t>1/23/2020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F1E89-84AB-4157-83CC-39435928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1692B-D63F-47B4-A407-56B84A8A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47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13E0-CE3B-49C6-9330-C62436F0E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7643F-8478-4A67-BA38-FFE34CE57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CB0B8D-D45F-44EE-B78C-5FB18F9BAF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A6CC62-6A0C-405B-B866-6CAE1C969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201CE-6463-4D4B-AB8A-FADFB457F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762C7-6A6F-450B-B692-99EC3E00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7DEF6-2F1E-4CFD-84EE-73E76CC9E478}" type="datetime1">
              <a:rPr lang="en-US" smtClean="0"/>
              <a:t>1/23/2020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C132C9-6FDE-4C27-AD86-7B88E12E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CCCA4-CF12-4E16-AC7C-2652DA01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248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522D9-59CC-40C3-A49B-080CCA95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50683F-CC59-43E4-9532-13746916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9D97-0E16-48D8-A022-B8E56B3E2681}" type="datetime1">
              <a:rPr lang="en-US" smtClean="0"/>
              <a:t>1/23/2020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54017-70C9-4159-AD91-0C11F31E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8A184-D4F1-4372-BFB2-A2A9083E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67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C39B5-C9A2-4E01-9B07-19BFBB7D7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5E702-4B21-420B-A110-CA0135E8A4C7}" type="datetime1">
              <a:rPr lang="en-US" smtClean="0"/>
              <a:t>1/23/2020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77833-BFC2-46AF-A96A-84126CE0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ED1A9-812F-4AA3-B5E6-3CF5C5B0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5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0173-7E1E-4B5E-B7A4-12346449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41FBD-7F76-43DB-B463-770E09553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CE888-3CF5-49A3-8657-00D3F7A3B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A71C6-4950-4C0C-847C-8B35485A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B232-2CDE-4FFD-B955-2A985506F9A1}" type="datetime1">
              <a:rPr lang="en-US" smtClean="0"/>
              <a:t>1/23/2020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A0E32-C10C-47A5-8181-770DA678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E30F21-2791-4378-8791-11390E32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810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9C7D-7A70-484B-B8DA-00831CCD3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7FD83-0456-4B19-A785-C3F6E8319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2B495-5B8E-4E9F-B623-A5DB61DE0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80B0F-E4B6-45C8-B558-6BA248EE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F0F6-4628-49BB-9607-1212BF1C136F}" type="datetime1">
              <a:rPr lang="en-US" smtClean="0"/>
              <a:t>1/23/2020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7DC9B-4DD0-4B36-9737-F9D93E00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771BE-72BA-4A9C-BA76-93D0144F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0438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24718B-F0B6-4016-AD97-47CA05961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514C9-F77B-4A15-9838-F9671E124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5B5CF-7189-4DE1-96D2-599D461D8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DC959-8F89-4C99-AB9E-EADB9AE2BFD7}" type="datetime1">
              <a:rPr lang="en-US" smtClean="0"/>
              <a:t>1/23/2020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E1FF-FDC3-47FB-BFED-BDE13FE5E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BEAD-18A2-4929-9358-7921B2F12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9A5A-4A28-4641-9856-838DAA7E7EC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749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md.org.uk/sites/default/files/the_butterfly_by_pavel_friedmann.mp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FcaEHOBjd0" TargetMode="External"/><Relationship Id="rId2" Type="http://schemas.openxmlformats.org/officeDocument/2006/relationships/hyperlink" Target="https://www.youtube.com/watch?v=oB1Zp1tqEwc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ghetto-theresienstadt.info/terezinghetto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users/geralt-9301/" TargetMode="External"/><Relationship Id="rId13" Type="http://schemas.openxmlformats.org/officeDocument/2006/relationships/hyperlink" Target="https://github.com/emojione/emojione" TargetMode="External"/><Relationship Id="rId18" Type="http://schemas.openxmlformats.org/officeDocument/2006/relationships/hyperlink" Target="https://500px.com/evafitzelova" TargetMode="External"/><Relationship Id="rId3" Type="http://schemas.openxmlformats.org/officeDocument/2006/relationships/hyperlink" Target="https://en.wikipedia.org/wiki/en:Creative_Commons" TargetMode="External"/><Relationship Id="rId7" Type="http://schemas.openxmlformats.org/officeDocument/2006/relationships/hyperlink" Target="https://commons.wikimedia.org/wiki/File:Auschwitz_I_entrance_snow.jpg" TargetMode="External"/><Relationship Id="rId12" Type="http://schemas.openxmlformats.org/officeDocument/2006/relationships/hyperlink" Target="https://creativecommons.org/licenses/by/4.0/deed.en" TargetMode="External"/><Relationship Id="rId17" Type="http://schemas.openxmlformats.org/officeDocument/2006/relationships/hyperlink" Target="https://commons.wikimedia.org/wiki/File:Alice_Brady,_The_Hungry_Heart,_1917.jpg" TargetMode="External"/><Relationship Id="rId2" Type="http://schemas.openxmlformats.org/officeDocument/2006/relationships/hyperlink" Target="https://commons.wikimedia.org/wiki/File:European-butterfly_072-X.jpg" TargetMode="External"/><Relationship Id="rId16" Type="http://schemas.openxmlformats.org/officeDocument/2006/relationships/hyperlink" Target="https://www.loc.gov/rr/print/" TargetMode="External"/><Relationship Id="rId20" Type="http://schemas.openxmlformats.org/officeDocument/2006/relationships/hyperlink" Target="https://commons.wikimedia.org/wiki/File:Stroop_Report_-_Warsaw_Ghetto_Uprising_06b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cz/" TargetMode="External"/><Relationship Id="rId11" Type="http://schemas.openxmlformats.org/officeDocument/2006/relationships/hyperlink" Target="http://emoji.streamlineicons.com/" TargetMode="External"/><Relationship Id="rId5" Type="http://schemas.openxmlformats.org/officeDocument/2006/relationships/hyperlink" Target="https://www.holocaust.cz/en/database-of-victims/victim/86904-pavel-friedmann/" TargetMode="External"/><Relationship Id="rId15" Type="http://schemas.openxmlformats.org/officeDocument/2006/relationships/hyperlink" Target="https://commons.wikimedia.org/wiki/Library_of_Congress" TargetMode="External"/><Relationship Id="rId10" Type="http://schemas.openxmlformats.org/officeDocument/2006/relationships/hyperlink" Target="https://commons.wikimedia.org/wiki/User:Mummelgrummel" TargetMode="External"/><Relationship Id="rId19" Type="http://schemas.openxmlformats.org/officeDocument/2006/relationships/hyperlink" Target="https://en.wikipedia.org/wiki/United_States_Holocaust_Museum" TargetMode="External"/><Relationship Id="rId4" Type="http://schemas.openxmlformats.org/officeDocument/2006/relationships/hyperlink" Target="https://creativecommons.org/licenses/by-sa/3.0/deed.en" TargetMode="External"/><Relationship Id="rId9" Type="http://schemas.openxmlformats.org/officeDocument/2006/relationships/hyperlink" Target="https://creativecommons.org/publicdomain/zero/1.0/deed.en" TargetMode="External"/><Relationship Id="rId14" Type="http://schemas.openxmlformats.org/officeDocument/2006/relationships/hyperlink" Target="https://creativecommons.org/licenses/by-sa/4.0/deed.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FD00F5-6D1D-4105-9A1B-FC95B17A0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341" y="616916"/>
            <a:ext cx="5582174" cy="1589510"/>
          </a:xfrm>
        </p:spPr>
        <p:txBody>
          <a:bodyPr/>
          <a:lstStyle/>
          <a:p>
            <a:r>
              <a:rPr lang="en-GB" b="1" dirty="0"/>
              <a:t>Der </a:t>
            </a:r>
            <a:r>
              <a:rPr lang="en-GB" b="1" dirty="0" err="1"/>
              <a:t>Schmetterling</a:t>
            </a:r>
            <a:endParaRPr lang="x-none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1A326A-87D7-47DF-A54E-D8265882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</a:t>
            </a:fld>
            <a:endParaRPr lang="x-non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310" y="1897276"/>
            <a:ext cx="3151289" cy="4459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6310" y="6352143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281436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B61DD-71C7-4FDD-A179-94E44D0CB631}"/>
              </a:ext>
            </a:extLst>
          </p:cNvPr>
          <p:cNvSpPr txBox="1"/>
          <p:nvPr/>
        </p:nvSpPr>
        <p:spPr>
          <a:xfrm>
            <a:off x="4398512" y="240420"/>
            <a:ext cx="554061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r>
              <a:rPr lang="de-DE" sz="2000" b="1" dirty="0"/>
              <a:t>Der letzte, der allerletzte,</a:t>
            </a:r>
            <a:br>
              <a:rPr lang="de-DE" sz="2000" b="1" dirty="0"/>
            </a:br>
            <a:r>
              <a:rPr lang="de-DE" sz="2000" b="1" dirty="0"/>
              <a:t>so kräftig, hell, gelb schimmernd,</a:t>
            </a:r>
            <a:br>
              <a:rPr lang="de-DE" sz="2000" b="1" dirty="0"/>
            </a:br>
            <a:r>
              <a:rPr lang="de-DE" sz="2000" b="1" dirty="0"/>
              <a:t>als würden sich die Tränen der (1) </a:t>
            </a:r>
            <a:r>
              <a:rPr lang="de-DE" sz="2000" b="1" u="sng" dirty="0"/>
              <a:t>Sonne</a:t>
            </a:r>
            <a:br>
              <a:rPr lang="de-DE" sz="2000" b="1" dirty="0"/>
            </a:br>
            <a:r>
              <a:rPr lang="de-DE" sz="2000" b="1" dirty="0"/>
              <a:t>auf einem weißen Stein niederlassen.</a:t>
            </a:r>
            <a:br>
              <a:rPr lang="de-DE" sz="2000" b="1" dirty="0"/>
            </a:br>
            <a:r>
              <a:rPr lang="de-DE" sz="2000" b="1" dirty="0"/>
              <a:t>So ein tiefes, tiefes (2) </a:t>
            </a:r>
            <a:r>
              <a:rPr lang="de-DE" sz="2000" b="1" u="sng" dirty="0"/>
              <a:t>Gelb</a:t>
            </a:r>
            <a:br>
              <a:rPr lang="de-DE" sz="2000" b="1" dirty="0"/>
            </a:br>
            <a:r>
              <a:rPr lang="de-DE" sz="2000" b="1" dirty="0"/>
              <a:t>er hebt sich ganz leicht nach oben.</a:t>
            </a:r>
            <a:br>
              <a:rPr lang="de-DE" sz="2000" b="1" dirty="0"/>
            </a:br>
            <a:r>
              <a:rPr lang="de-DE" sz="2000" b="1" dirty="0"/>
              <a:t>Er verschwand weil, so glaube ich,</a:t>
            </a:r>
            <a:br>
              <a:rPr lang="de-DE" sz="2000" b="1" dirty="0"/>
            </a:br>
            <a:r>
              <a:rPr lang="de-DE" sz="2000" b="1" dirty="0"/>
              <a:t>weil er der (3) </a:t>
            </a:r>
            <a:r>
              <a:rPr lang="de-DE" sz="2000" b="1" u="sng" dirty="0"/>
              <a:t>Welt</a:t>
            </a:r>
            <a:r>
              <a:rPr lang="de-DE" sz="2000" b="1" dirty="0"/>
              <a:t> </a:t>
            </a:r>
            <a:br>
              <a:rPr lang="de-DE" sz="2000" b="1" dirty="0"/>
            </a:br>
            <a:r>
              <a:rPr lang="de-DE" sz="2000" b="1" dirty="0"/>
              <a:t>einen Abschiedskuss geben wollte.</a:t>
            </a:r>
            <a:br>
              <a:rPr lang="de-DE" sz="2000" b="1" dirty="0"/>
            </a:br>
            <a:r>
              <a:rPr lang="de-DE" sz="2000" b="1" dirty="0"/>
              <a:t>Seit sieben Wochen lebe ich hier.</a:t>
            </a:r>
            <a:br>
              <a:rPr lang="de-DE" sz="2000" b="1" dirty="0"/>
            </a:br>
            <a:r>
              <a:rPr lang="de-DE" sz="2000" b="1" dirty="0"/>
              <a:t>Eingepfercht im (4) </a:t>
            </a:r>
            <a:r>
              <a:rPr lang="de-DE" sz="2000" b="1" u="sng" dirty="0"/>
              <a:t>Ghetto</a:t>
            </a:r>
            <a:r>
              <a:rPr lang="de-DE" sz="2000" b="1" dirty="0"/>
              <a:t>.</a:t>
            </a:r>
            <a:br>
              <a:rPr lang="de-DE" sz="2000" b="1" dirty="0"/>
            </a:br>
            <a:r>
              <a:rPr lang="de-DE" sz="2000" b="1" dirty="0"/>
              <a:t>Aber ich habe hier meine (5) </a:t>
            </a:r>
            <a:r>
              <a:rPr lang="de-DE" sz="2000" b="1" u="sng" dirty="0"/>
              <a:t>Freunde</a:t>
            </a:r>
            <a:r>
              <a:rPr lang="de-DE" sz="2000" b="1" dirty="0"/>
              <a:t> gefunden.</a:t>
            </a:r>
            <a:br>
              <a:rPr lang="de-DE" sz="2000" b="1" dirty="0"/>
            </a:br>
            <a:r>
              <a:rPr lang="de-DE" sz="2000" b="1" dirty="0"/>
              <a:t>Der Löwenzahn verlangt nach mir</a:t>
            </a:r>
            <a:br>
              <a:rPr lang="de-DE" sz="2000" b="1" dirty="0"/>
            </a:br>
            <a:r>
              <a:rPr lang="de-DE" sz="2000" b="1" dirty="0"/>
              <a:t>und die weißen Kerzen der Kastanien im Hof.</a:t>
            </a:r>
            <a:br>
              <a:rPr lang="de-DE" sz="2000" b="1" dirty="0"/>
            </a:br>
            <a:r>
              <a:rPr lang="de-DE" sz="2000" b="1" dirty="0"/>
              <a:t>Aber ich habe niemals </a:t>
            </a:r>
            <a:br>
              <a:rPr lang="de-DE" sz="2000" b="1" dirty="0"/>
            </a:br>
            <a:r>
              <a:rPr lang="de-DE" sz="2000" b="1" dirty="0"/>
              <a:t>einen zweiten Schmetterling gesehen.</a:t>
            </a:r>
            <a:br>
              <a:rPr lang="de-DE" sz="2000" b="1" dirty="0"/>
            </a:br>
            <a:r>
              <a:rPr lang="de-DE" sz="2000" b="1" dirty="0"/>
              <a:t>Dieser Schmetterling war der letzte seiner Art.</a:t>
            </a:r>
            <a:br>
              <a:rPr lang="de-DE" sz="2000" b="1" dirty="0"/>
            </a:br>
            <a:r>
              <a:rPr lang="de-DE" sz="2000" b="1" dirty="0"/>
              <a:t>Schmetterlinge leben nicht (6) </a:t>
            </a:r>
            <a:r>
              <a:rPr lang="de-DE" sz="2000" b="1" u="sng" dirty="0"/>
              <a:t>hier</a:t>
            </a:r>
            <a:r>
              <a:rPr lang="de-DE" sz="2000" b="1" dirty="0"/>
              <a:t>,</a:t>
            </a:r>
            <a:br>
              <a:rPr lang="de-DE" sz="2000" b="1" dirty="0"/>
            </a:br>
            <a:r>
              <a:rPr lang="de-DE" sz="2000" b="1" dirty="0"/>
              <a:t>im (7) </a:t>
            </a:r>
            <a:r>
              <a:rPr lang="de-DE" sz="2000" b="1" u="sng" dirty="0"/>
              <a:t>Ghetto</a:t>
            </a:r>
            <a:r>
              <a:rPr lang="de-DE" sz="2000" b="1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C3238-68E8-4D24-A22C-756FD4E38AA0}"/>
              </a:ext>
            </a:extLst>
          </p:cNvPr>
          <p:cNvSpPr txBox="1"/>
          <p:nvPr/>
        </p:nvSpPr>
        <p:spPr>
          <a:xfrm>
            <a:off x="141402" y="329938"/>
            <a:ext cx="4257111" cy="104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Der Schmetterling*</a:t>
            </a:r>
          </a:p>
          <a:p>
            <a:endParaRPr lang="de-DE" sz="2000" b="1" dirty="0"/>
          </a:p>
          <a:p>
            <a:r>
              <a:rPr lang="de-DE" sz="2000" b="1" dirty="0"/>
              <a:t>Pavel Friedman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9A7A4F-A115-4501-8C5C-5EF79D4D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10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93" y="707886"/>
            <a:ext cx="2770909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1893" y="2689086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ED8A0-3376-442E-82B7-F36B7E7C3287}"/>
              </a:ext>
            </a:extLst>
          </p:cNvPr>
          <p:cNvSpPr txBox="1"/>
          <p:nvPr/>
        </p:nvSpPr>
        <p:spPr>
          <a:xfrm>
            <a:off x="357810" y="6356350"/>
            <a:ext cx="247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de-DE" sz="900" b="1" dirty="0"/>
              <a:t>Copyright: © Europa Verlag GmbH &amp; Co. KG, 1968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7263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E6B6-B67C-42FA-92FE-4C84C473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Hört</a:t>
            </a:r>
            <a:r>
              <a:rPr lang="en-GB" sz="3200" dirty="0"/>
              <a:t> </a:t>
            </a:r>
            <a:r>
              <a:rPr lang="en-GB" sz="3200" dirty="0" err="1"/>
              <a:t>zu</a:t>
            </a:r>
            <a:r>
              <a:rPr lang="en-GB" sz="3200" dirty="0"/>
              <a:t>: </a:t>
            </a:r>
            <a:r>
              <a:rPr lang="en-GB" sz="3200" dirty="0" err="1">
                <a:hlinkClick r:id="rId2"/>
              </a:rPr>
              <a:t>eine</a:t>
            </a:r>
            <a:r>
              <a:rPr lang="en-GB" sz="3200" dirty="0">
                <a:hlinkClick r:id="rId2"/>
              </a:rPr>
              <a:t> </a:t>
            </a:r>
            <a:r>
              <a:rPr lang="en-GB" sz="3200" dirty="0" err="1">
                <a:hlinkClick r:id="rId2"/>
              </a:rPr>
              <a:t>englische</a:t>
            </a:r>
            <a:r>
              <a:rPr lang="en-GB" sz="3200" dirty="0">
                <a:hlinkClick r:id="rId2"/>
              </a:rPr>
              <a:t> </a:t>
            </a:r>
            <a:r>
              <a:rPr lang="en-GB" sz="3200" dirty="0" err="1">
                <a:hlinkClick r:id="rId2"/>
              </a:rPr>
              <a:t>Aufnahme</a:t>
            </a:r>
            <a:r>
              <a:rPr lang="en-GB" sz="3200" dirty="0">
                <a:hlinkClick r:id="rId2"/>
              </a:rPr>
              <a:t> von der </a:t>
            </a:r>
            <a:r>
              <a:rPr lang="en-GB" sz="3200" dirty="0" err="1">
                <a:hlinkClick r:id="rId2"/>
              </a:rPr>
              <a:t>Schmetterling</a:t>
            </a:r>
            <a:r>
              <a:rPr lang="en-GB" sz="3200" dirty="0">
                <a:hlinkClick r:id="rId2"/>
              </a:rPr>
              <a:t> </a:t>
            </a:r>
            <a:endParaRPr lang="x-non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56FF8-A909-41E4-AFDA-B8CB7BE89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x-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3A984-A2C2-42C9-88FD-B6BCCBBF2141}"/>
              </a:ext>
            </a:extLst>
          </p:cNvPr>
          <p:cNvSpPr/>
          <p:nvPr/>
        </p:nvSpPr>
        <p:spPr>
          <a:xfrm>
            <a:off x="949774" y="2621482"/>
            <a:ext cx="10230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/>
              <a:t>Bringt</a:t>
            </a:r>
            <a:r>
              <a:rPr lang="en-GB" sz="3200" dirty="0"/>
              <a:t> die </a:t>
            </a:r>
            <a:r>
              <a:rPr lang="en-GB" sz="3200" dirty="0" err="1"/>
              <a:t>englische</a:t>
            </a:r>
            <a:r>
              <a:rPr lang="en-GB" sz="3200" dirty="0"/>
              <a:t> </a:t>
            </a:r>
            <a:r>
              <a:rPr lang="en-GB" sz="3200" dirty="0" err="1"/>
              <a:t>Übersetzung</a:t>
            </a:r>
            <a:r>
              <a:rPr lang="en-GB" sz="3200" dirty="0"/>
              <a:t> in die </a:t>
            </a:r>
            <a:r>
              <a:rPr lang="en-GB" sz="3200" dirty="0" err="1"/>
              <a:t>richtige</a:t>
            </a:r>
            <a:r>
              <a:rPr lang="en-GB" sz="3200" dirty="0"/>
              <a:t> </a:t>
            </a:r>
            <a:r>
              <a:rPr lang="en-GB" sz="3200" dirty="0" err="1"/>
              <a:t>Reihenfolge</a:t>
            </a:r>
            <a:r>
              <a:rPr lang="en-GB" sz="3200" dirty="0"/>
              <a:t>.</a:t>
            </a:r>
            <a:endParaRPr lang="x-none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7A6211-063B-48A3-A676-9D5D7749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043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FA75E-D627-4F2D-AE44-2C354EA6B5E1}"/>
              </a:ext>
            </a:extLst>
          </p:cNvPr>
          <p:cNvSpPr txBox="1"/>
          <p:nvPr/>
        </p:nvSpPr>
        <p:spPr>
          <a:xfrm>
            <a:off x="313749" y="541940"/>
            <a:ext cx="5122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Der letzte, der allerletzte,</a:t>
            </a:r>
            <a:br>
              <a:rPr lang="de-DE" sz="2000" b="1" dirty="0"/>
            </a:br>
            <a:r>
              <a:rPr lang="de-DE" sz="2000" b="1" dirty="0"/>
              <a:t>so kräftig, hell, gelb schimmernd,</a:t>
            </a:r>
            <a:br>
              <a:rPr lang="de-DE" sz="2000" b="1" dirty="0"/>
            </a:br>
            <a:r>
              <a:rPr lang="de-DE" sz="2000" b="1" dirty="0"/>
              <a:t>als würden sich die Tränen der Sonne</a:t>
            </a:r>
            <a:br>
              <a:rPr lang="de-DE" sz="2000" b="1" dirty="0"/>
            </a:br>
            <a:r>
              <a:rPr lang="de-DE" sz="2000" b="1" dirty="0"/>
              <a:t>auf einem weißen Stein niederlassen.</a:t>
            </a:r>
            <a:br>
              <a:rPr lang="de-DE" sz="2000" b="1" dirty="0"/>
            </a:br>
            <a:r>
              <a:rPr lang="de-DE" sz="2000" b="1" dirty="0"/>
              <a:t>So ein tiefes, tiefes Gelb</a:t>
            </a:r>
            <a:br>
              <a:rPr lang="de-DE" sz="2000" b="1" dirty="0"/>
            </a:br>
            <a:r>
              <a:rPr lang="de-DE" sz="2000" b="1" dirty="0"/>
              <a:t>er hebt sich ganz leicht nach oben.</a:t>
            </a:r>
            <a:br>
              <a:rPr lang="de-DE" sz="2000" b="1" dirty="0"/>
            </a:br>
            <a:r>
              <a:rPr lang="de-DE" sz="2000" b="1" dirty="0"/>
              <a:t>Er verschwand weil, so glaube ich,</a:t>
            </a:r>
            <a:br>
              <a:rPr lang="de-DE" sz="2000" b="1" dirty="0"/>
            </a:br>
            <a:r>
              <a:rPr lang="de-DE" sz="2000" b="1" dirty="0"/>
              <a:t>weil er der Welt </a:t>
            </a:r>
            <a:br>
              <a:rPr lang="de-DE" sz="2000" b="1" dirty="0"/>
            </a:br>
            <a:r>
              <a:rPr lang="de-DE" sz="2000" b="1" dirty="0"/>
              <a:t>einen Abschiedskuss geben wollte.</a:t>
            </a:r>
            <a:br>
              <a:rPr lang="de-DE" sz="2000" b="1" dirty="0"/>
            </a:br>
            <a:r>
              <a:rPr lang="de-DE" sz="2000" b="1" dirty="0"/>
              <a:t>Seit sieben Wochen lebe ich hier.</a:t>
            </a:r>
            <a:br>
              <a:rPr lang="de-DE" sz="2000" b="1" dirty="0"/>
            </a:br>
            <a:r>
              <a:rPr lang="de-DE" sz="2000" b="1" dirty="0"/>
              <a:t>Eingepfercht im Ghetto.</a:t>
            </a:r>
            <a:br>
              <a:rPr lang="de-DE" sz="2000" b="1" dirty="0"/>
            </a:br>
            <a:r>
              <a:rPr lang="de-DE" sz="2000" b="1" dirty="0"/>
              <a:t>Aber ich habe hier meine Freunde gefunden.</a:t>
            </a:r>
            <a:br>
              <a:rPr lang="de-DE" sz="2000" b="1" dirty="0"/>
            </a:br>
            <a:r>
              <a:rPr lang="de-DE" sz="2000" b="1" dirty="0"/>
              <a:t>Der Löwenzahn verlangt nach mir</a:t>
            </a:r>
            <a:br>
              <a:rPr lang="de-DE" sz="2000" b="1" dirty="0"/>
            </a:br>
            <a:r>
              <a:rPr lang="de-DE" sz="2000" b="1" dirty="0"/>
              <a:t>und die weißen Kerzen der Kastanien im Hof.</a:t>
            </a:r>
            <a:br>
              <a:rPr lang="de-DE" sz="2000" b="1" dirty="0"/>
            </a:br>
            <a:r>
              <a:rPr lang="de-DE" sz="2000" b="1" dirty="0"/>
              <a:t>Aber ich habe niemals </a:t>
            </a:r>
            <a:br>
              <a:rPr lang="de-DE" sz="2000" b="1" dirty="0"/>
            </a:br>
            <a:r>
              <a:rPr lang="de-DE" sz="2000" b="1" dirty="0"/>
              <a:t>einen zweiten Schmetterling gesehen.</a:t>
            </a:r>
            <a:br>
              <a:rPr lang="de-DE" sz="2000" b="1" dirty="0"/>
            </a:br>
            <a:r>
              <a:rPr lang="de-DE" sz="2000" b="1" dirty="0"/>
              <a:t>Dieser Schmetterling war der letzte seiner Art.</a:t>
            </a:r>
            <a:br>
              <a:rPr lang="de-DE" sz="2000" b="1" dirty="0"/>
            </a:br>
            <a:r>
              <a:rPr lang="de-DE" sz="2000" b="1" dirty="0"/>
              <a:t>Schmetterlinge leben nicht hier,</a:t>
            </a:r>
            <a:br>
              <a:rPr lang="de-DE" sz="2000" b="1" dirty="0"/>
            </a:br>
            <a:r>
              <a:rPr lang="de-DE" sz="2000" b="1" dirty="0"/>
              <a:t>im Ghetto.</a:t>
            </a:r>
          </a:p>
          <a:p>
            <a:endParaRPr lang="de-DE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068EC-0592-4904-93C6-74449EBCBCD6}"/>
              </a:ext>
            </a:extLst>
          </p:cNvPr>
          <p:cNvSpPr txBox="1"/>
          <p:nvPr/>
        </p:nvSpPr>
        <p:spPr>
          <a:xfrm>
            <a:off x="6369423" y="6150114"/>
            <a:ext cx="53384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The last, the very last,</a:t>
            </a:r>
            <a:br>
              <a:rPr lang="en-GB" sz="2000" b="1" dirty="0"/>
            </a:br>
            <a:r>
              <a:rPr lang="en-GB" sz="2000" b="1" dirty="0"/>
              <a:t>So richly, brightly, dazzlingly yellow.</a:t>
            </a:r>
            <a:endParaRPr lang="x-none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EF114-9FDC-45D7-82CC-32C095121EE5}"/>
              </a:ext>
            </a:extLst>
          </p:cNvPr>
          <p:cNvSpPr/>
          <p:nvPr/>
        </p:nvSpPr>
        <p:spPr>
          <a:xfrm>
            <a:off x="6263600" y="3006840"/>
            <a:ext cx="589933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As if the sun’s tears settled on a white stone.</a:t>
            </a:r>
            <a:endParaRPr lang="x-none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5F894-0B05-4535-9B23-D2BE8AB86139}"/>
              </a:ext>
            </a:extLst>
          </p:cNvPr>
          <p:cNvSpPr/>
          <p:nvPr/>
        </p:nvSpPr>
        <p:spPr>
          <a:xfrm>
            <a:off x="6268637" y="3502596"/>
            <a:ext cx="589429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Such a deep, deep yellow</a:t>
            </a:r>
            <a:br>
              <a:rPr lang="en-GB" sz="2000" b="1" dirty="0"/>
            </a:br>
            <a:r>
              <a:rPr lang="en-GB" sz="2000" b="1" dirty="0"/>
              <a:t>It is carried lightly way up high.</a:t>
            </a:r>
            <a:endParaRPr lang="x-none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D7791-ECE0-4390-8A10-6059506254BC}"/>
              </a:ext>
            </a:extLst>
          </p:cNvPr>
          <p:cNvSpPr/>
          <p:nvPr/>
        </p:nvSpPr>
        <p:spPr>
          <a:xfrm>
            <a:off x="6274739" y="2242864"/>
            <a:ext cx="591726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It went away, I think, because it wished</a:t>
            </a:r>
            <a:br>
              <a:rPr lang="en-GB" sz="2000" b="1" dirty="0"/>
            </a:br>
            <a:r>
              <a:rPr lang="en-GB" sz="2000" b="1" dirty="0"/>
              <a:t>to kiss the world goodbye.</a:t>
            </a:r>
            <a:endParaRPr lang="x-none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DED2-6547-4F4E-9A7A-9E1DCDDB9B6F}"/>
              </a:ext>
            </a:extLst>
          </p:cNvPr>
          <p:cNvSpPr/>
          <p:nvPr/>
        </p:nvSpPr>
        <p:spPr>
          <a:xfrm>
            <a:off x="6268637" y="4315048"/>
            <a:ext cx="582257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For seven weeks I've lived in here,</a:t>
            </a:r>
            <a:br>
              <a:rPr lang="en-GB" sz="2000" b="1" dirty="0"/>
            </a:br>
            <a:r>
              <a:rPr lang="en-GB" sz="2000" b="1" dirty="0"/>
              <a:t>Penned up inside this ghetto</a:t>
            </a:r>
            <a:br>
              <a:rPr lang="en-GB" sz="2000" b="1" dirty="0"/>
            </a:br>
            <a:r>
              <a:rPr lang="en-GB" sz="2000" b="1" dirty="0"/>
              <a:t>But I have found my people here.</a:t>
            </a:r>
            <a:endParaRPr lang="x-none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EC50C-C35D-45E2-BC5E-4D73F7F5ABC5}"/>
              </a:ext>
            </a:extLst>
          </p:cNvPr>
          <p:cNvSpPr/>
          <p:nvPr/>
        </p:nvSpPr>
        <p:spPr>
          <a:xfrm>
            <a:off x="6274739" y="541940"/>
            <a:ext cx="5744984" cy="1030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The dandelions call to me</a:t>
            </a:r>
            <a:br>
              <a:rPr lang="en-GB" sz="2000" b="1" dirty="0"/>
            </a:br>
            <a:r>
              <a:rPr lang="en-GB" sz="2000" b="1" dirty="0"/>
              <a:t>And the white chestnut candles in the court.</a:t>
            </a:r>
            <a:br>
              <a:rPr lang="en-GB" sz="2000" b="1" dirty="0"/>
            </a:br>
            <a:r>
              <a:rPr lang="en-GB" sz="2000" b="1" dirty="0"/>
              <a:t>But I never saw another butterfly.</a:t>
            </a:r>
            <a:endParaRPr lang="x-none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015DD-5579-4C7F-A791-966584EF7428}"/>
              </a:ext>
            </a:extLst>
          </p:cNvPr>
          <p:cNvSpPr/>
          <p:nvPr/>
        </p:nvSpPr>
        <p:spPr>
          <a:xfrm>
            <a:off x="6257365" y="1711491"/>
            <a:ext cx="593463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That butterfly was the last one of its kind.</a:t>
            </a:r>
            <a:endParaRPr lang="x-none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6BBAA-49FB-4471-B727-CCAD2BEA97A9}"/>
              </a:ext>
            </a:extLst>
          </p:cNvPr>
          <p:cNvSpPr/>
          <p:nvPr/>
        </p:nvSpPr>
        <p:spPr>
          <a:xfrm>
            <a:off x="6268637" y="5410658"/>
            <a:ext cx="58225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Butterflies don't live in here,</a:t>
            </a:r>
            <a:br>
              <a:rPr lang="en-GB" sz="2000" b="1" dirty="0"/>
            </a:br>
            <a:r>
              <a:rPr lang="en-GB" sz="2000" b="1" dirty="0"/>
              <a:t>In the ghetto.</a:t>
            </a:r>
            <a:endParaRPr lang="x-none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82A37-B122-4B34-83C4-EEDADE21120C}"/>
              </a:ext>
            </a:extLst>
          </p:cNvPr>
          <p:cNvSpPr txBox="1"/>
          <p:nvPr/>
        </p:nvSpPr>
        <p:spPr>
          <a:xfrm>
            <a:off x="457200" y="0"/>
            <a:ext cx="367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Der </a:t>
            </a:r>
            <a:r>
              <a:rPr lang="en-GB" sz="2000" b="1" dirty="0" err="1"/>
              <a:t>Schmetterling</a:t>
            </a:r>
            <a:endParaRPr lang="x-none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1D0AE-4B32-43A1-AE1C-F52109160138}"/>
              </a:ext>
            </a:extLst>
          </p:cNvPr>
          <p:cNvSpPr txBox="1"/>
          <p:nvPr/>
        </p:nvSpPr>
        <p:spPr>
          <a:xfrm>
            <a:off x="6257365" y="94636"/>
            <a:ext cx="6208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Butterfly – </a:t>
            </a:r>
            <a:r>
              <a:rPr lang="en-GB" sz="2000" b="1" dirty="0" err="1"/>
              <a:t>Bringt</a:t>
            </a:r>
            <a:r>
              <a:rPr lang="en-GB" sz="2000" b="1" dirty="0"/>
              <a:t> in die </a:t>
            </a:r>
            <a:r>
              <a:rPr lang="en-GB" sz="2000" b="1" dirty="0" err="1"/>
              <a:t>richtige</a:t>
            </a:r>
            <a:r>
              <a:rPr lang="en-GB" sz="2000" b="1" dirty="0"/>
              <a:t> </a:t>
            </a:r>
            <a:r>
              <a:rPr lang="en-GB" sz="2000" b="1" dirty="0" err="1"/>
              <a:t>Reihenfolge</a:t>
            </a:r>
            <a:endParaRPr lang="x-none" sz="20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969C0-0A68-43C7-9080-4EB25203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12</a:t>
            </a:fld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37D436-54B5-455F-B9DF-DE08B2244FB8}"/>
              </a:ext>
            </a:extLst>
          </p:cNvPr>
          <p:cNvSpPr txBox="1"/>
          <p:nvPr/>
        </p:nvSpPr>
        <p:spPr>
          <a:xfrm>
            <a:off x="357809" y="6356350"/>
            <a:ext cx="28521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de-DE" sz="900" b="1" dirty="0"/>
              <a:t>Copyright: © Europa Verlag GmbH &amp; Co. KG, 1968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3100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FA75E-D627-4F2D-AE44-2C354EA6B5E1}"/>
              </a:ext>
            </a:extLst>
          </p:cNvPr>
          <p:cNvSpPr txBox="1"/>
          <p:nvPr/>
        </p:nvSpPr>
        <p:spPr>
          <a:xfrm>
            <a:off x="270265" y="522809"/>
            <a:ext cx="5122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Der letzte, der allerletzte,</a:t>
            </a:r>
            <a:br>
              <a:rPr lang="de-DE" sz="2000" b="1" dirty="0"/>
            </a:br>
            <a:r>
              <a:rPr lang="de-DE" sz="2000" b="1" dirty="0"/>
              <a:t>so kräftig, hell, gelb schimmernd,</a:t>
            </a:r>
            <a:br>
              <a:rPr lang="de-DE" sz="2000" b="1" dirty="0"/>
            </a:br>
            <a:r>
              <a:rPr lang="de-DE" sz="2000" b="1" dirty="0"/>
              <a:t>als würden sich die Tränen der Sonne</a:t>
            </a:r>
            <a:br>
              <a:rPr lang="de-DE" sz="2000" b="1" dirty="0"/>
            </a:br>
            <a:r>
              <a:rPr lang="de-DE" sz="2000" b="1" dirty="0"/>
              <a:t>auf einem weißen Stein niederlassen.</a:t>
            </a:r>
            <a:br>
              <a:rPr lang="de-DE" sz="2000" b="1" dirty="0"/>
            </a:br>
            <a:r>
              <a:rPr lang="de-DE" sz="2000" b="1" dirty="0"/>
              <a:t>So ein tiefes, tiefes Gelb</a:t>
            </a:r>
            <a:br>
              <a:rPr lang="de-DE" sz="2000" b="1" dirty="0"/>
            </a:br>
            <a:r>
              <a:rPr lang="de-DE" sz="2000" b="1" dirty="0"/>
              <a:t>er hebt sich ganz leicht nach oben.</a:t>
            </a:r>
            <a:br>
              <a:rPr lang="de-DE" sz="2000" b="1" dirty="0"/>
            </a:br>
            <a:r>
              <a:rPr lang="de-DE" sz="2000" b="1" dirty="0"/>
              <a:t>Er verschwand weil, so glaube ich,</a:t>
            </a:r>
            <a:br>
              <a:rPr lang="de-DE" sz="2000" b="1" dirty="0"/>
            </a:br>
            <a:r>
              <a:rPr lang="de-DE" sz="2000" b="1" dirty="0"/>
              <a:t>weil er der Welt </a:t>
            </a:r>
            <a:br>
              <a:rPr lang="de-DE" sz="2000" b="1" dirty="0"/>
            </a:br>
            <a:r>
              <a:rPr lang="de-DE" sz="2000" b="1" dirty="0"/>
              <a:t>einen Abschiedskuss geben wollte.</a:t>
            </a:r>
            <a:br>
              <a:rPr lang="de-DE" sz="2000" b="1" dirty="0"/>
            </a:br>
            <a:r>
              <a:rPr lang="de-DE" sz="2000" b="1" dirty="0"/>
              <a:t>Seit sieben Wochen lebe ich hier.</a:t>
            </a:r>
            <a:br>
              <a:rPr lang="de-DE" sz="2000" b="1" dirty="0"/>
            </a:br>
            <a:r>
              <a:rPr lang="de-DE" sz="2000" b="1" dirty="0"/>
              <a:t>Eingepfercht im Ghetto.</a:t>
            </a:r>
            <a:br>
              <a:rPr lang="de-DE" sz="2000" b="1" dirty="0"/>
            </a:br>
            <a:r>
              <a:rPr lang="de-DE" sz="2000" b="1" dirty="0"/>
              <a:t>Aber ich habe hier meine Freunde gefunden.</a:t>
            </a:r>
            <a:br>
              <a:rPr lang="de-DE" sz="2000" b="1" dirty="0"/>
            </a:br>
            <a:r>
              <a:rPr lang="de-DE" sz="2000" b="1" dirty="0"/>
              <a:t>Der Löwenzahn verlangt nach mir</a:t>
            </a:r>
            <a:br>
              <a:rPr lang="de-DE" sz="2000" b="1" dirty="0"/>
            </a:br>
            <a:r>
              <a:rPr lang="de-DE" sz="2000" b="1" dirty="0"/>
              <a:t>und die weißen Kerzen der Kastanien im Hof.</a:t>
            </a:r>
            <a:br>
              <a:rPr lang="de-DE" sz="2000" b="1" dirty="0"/>
            </a:br>
            <a:r>
              <a:rPr lang="de-DE" sz="2000" b="1" dirty="0"/>
              <a:t>Aber ich habe niemals </a:t>
            </a:r>
            <a:br>
              <a:rPr lang="de-DE" sz="2000" b="1" dirty="0"/>
            </a:br>
            <a:r>
              <a:rPr lang="de-DE" sz="2000" b="1" dirty="0"/>
              <a:t>einen zweiten Schmetterling gesehen.</a:t>
            </a:r>
            <a:br>
              <a:rPr lang="de-DE" sz="2000" b="1" dirty="0"/>
            </a:br>
            <a:r>
              <a:rPr lang="de-DE" sz="2000" b="1" dirty="0"/>
              <a:t>Dieser Schmetterling war der letzte seiner Art.</a:t>
            </a:r>
            <a:br>
              <a:rPr lang="de-DE" sz="2000" b="1" dirty="0"/>
            </a:br>
            <a:r>
              <a:rPr lang="de-DE" sz="2000" b="1" dirty="0"/>
              <a:t>Schmetterlinge leben nicht hier,</a:t>
            </a:r>
            <a:br>
              <a:rPr lang="de-DE" sz="2000" b="1" dirty="0"/>
            </a:br>
            <a:r>
              <a:rPr lang="de-DE" sz="2000" b="1" dirty="0"/>
              <a:t>im Ghetto.</a:t>
            </a:r>
          </a:p>
          <a:p>
            <a:endParaRPr lang="de-DE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068EC-0592-4904-93C6-74449EBCBCD6}"/>
              </a:ext>
            </a:extLst>
          </p:cNvPr>
          <p:cNvSpPr txBox="1"/>
          <p:nvPr/>
        </p:nvSpPr>
        <p:spPr>
          <a:xfrm>
            <a:off x="6369423" y="6150114"/>
            <a:ext cx="53384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/>
              <a:t>The last, the very last,</a:t>
            </a:r>
            <a:br>
              <a:rPr lang="en-GB" sz="2000" b="1" dirty="0"/>
            </a:br>
            <a:r>
              <a:rPr lang="en-GB" sz="2000" b="1" dirty="0"/>
              <a:t>So richly, brightly, dazzlingly yellow.</a:t>
            </a:r>
            <a:endParaRPr lang="x-none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EF114-9FDC-45D7-82CC-32C095121EE5}"/>
              </a:ext>
            </a:extLst>
          </p:cNvPr>
          <p:cNvSpPr/>
          <p:nvPr/>
        </p:nvSpPr>
        <p:spPr>
          <a:xfrm>
            <a:off x="6263600" y="3006840"/>
            <a:ext cx="5899332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As if the sun’s tears settled on a white stone.</a:t>
            </a:r>
            <a:endParaRPr lang="x-none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5F894-0B05-4535-9B23-D2BE8AB86139}"/>
              </a:ext>
            </a:extLst>
          </p:cNvPr>
          <p:cNvSpPr/>
          <p:nvPr/>
        </p:nvSpPr>
        <p:spPr>
          <a:xfrm>
            <a:off x="6268637" y="3502596"/>
            <a:ext cx="5894295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Such a deep, deep yellow</a:t>
            </a:r>
            <a:br>
              <a:rPr lang="en-GB" sz="2000" b="1" dirty="0"/>
            </a:br>
            <a:r>
              <a:rPr lang="en-GB" sz="2000" b="1" dirty="0"/>
              <a:t>It is carried lightly way up high.</a:t>
            </a:r>
            <a:endParaRPr lang="x-none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D7791-ECE0-4390-8A10-6059506254BC}"/>
              </a:ext>
            </a:extLst>
          </p:cNvPr>
          <p:cNvSpPr/>
          <p:nvPr/>
        </p:nvSpPr>
        <p:spPr>
          <a:xfrm>
            <a:off x="6274739" y="2242864"/>
            <a:ext cx="5917261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It went away, I think, because it wished</a:t>
            </a:r>
            <a:br>
              <a:rPr lang="en-GB" sz="2000" b="1" dirty="0"/>
            </a:br>
            <a:r>
              <a:rPr lang="en-GB" sz="2000" b="1" dirty="0"/>
              <a:t>to kiss the world goodbye.</a:t>
            </a:r>
            <a:endParaRPr lang="x-none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DED2-6547-4F4E-9A7A-9E1DCDDB9B6F}"/>
              </a:ext>
            </a:extLst>
          </p:cNvPr>
          <p:cNvSpPr/>
          <p:nvPr/>
        </p:nvSpPr>
        <p:spPr>
          <a:xfrm>
            <a:off x="6268637" y="4315048"/>
            <a:ext cx="5822578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For seven weeks I've lived in here,</a:t>
            </a:r>
            <a:br>
              <a:rPr lang="en-GB" sz="2000" b="1" dirty="0"/>
            </a:br>
            <a:r>
              <a:rPr lang="en-GB" sz="2000" b="1" dirty="0"/>
              <a:t>Penned up inside this ghetto</a:t>
            </a:r>
            <a:br>
              <a:rPr lang="en-GB" sz="2000" b="1" dirty="0"/>
            </a:br>
            <a:r>
              <a:rPr lang="en-GB" sz="2000" b="1" dirty="0"/>
              <a:t>But I have found my people here.</a:t>
            </a:r>
            <a:endParaRPr lang="x-none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EC50C-C35D-45E2-BC5E-4D73F7F5ABC5}"/>
              </a:ext>
            </a:extLst>
          </p:cNvPr>
          <p:cNvSpPr/>
          <p:nvPr/>
        </p:nvSpPr>
        <p:spPr>
          <a:xfrm>
            <a:off x="6274739" y="541940"/>
            <a:ext cx="5744984" cy="1030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The dandelions call to me</a:t>
            </a:r>
            <a:br>
              <a:rPr lang="en-GB" sz="2000" b="1" dirty="0"/>
            </a:br>
            <a:r>
              <a:rPr lang="en-GB" sz="2000" b="1" dirty="0"/>
              <a:t>And the white chestnut candles in the court.</a:t>
            </a:r>
            <a:br>
              <a:rPr lang="en-GB" sz="2000" b="1" dirty="0"/>
            </a:br>
            <a:r>
              <a:rPr lang="en-GB" sz="2000" b="1" dirty="0"/>
              <a:t>But I never saw another butterfly.</a:t>
            </a:r>
            <a:endParaRPr lang="x-none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015DD-5579-4C7F-A791-966584EF7428}"/>
              </a:ext>
            </a:extLst>
          </p:cNvPr>
          <p:cNvSpPr/>
          <p:nvPr/>
        </p:nvSpPr>
        <p:spPr>
          <a:xfrm>
            <a:off x="6257365" y="1711491"/>
            <a:ext cx="593463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That butterfly was the last one of its kind.</a:t>
            </a:r>
            <a:endParaRPr lang="x-none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6BBAA-49FB-4471-B727-CCAD2BEA97A9}"/>
              </a:ext>
            </a:extLst>
          </p:cNvPr>
          <p:cNvSpPr/>
          <p:nvPr/>
        </p:nvSpPr>
        <p:spPr>
          <a:xfrm>
            <a:off x="6268637" y="5410658"/>
            <a:ext cx="5822577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Butterflies don't live in here,</a:t>
            </a:r>
            <a:br>
              <a:rPr lang="en-GB" sz="2000" b="1" dirty="0"/>
            </a:br>
            <a:r>
              <a:rPr lang="en-GB" sz="2000" b="1" dirty="0"/>
              <a:t>In the ghetto.</a:t>
            </a:r>
            <a:endParaRPr lang="x-none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82A37-B122-4B34-83C4-EEDADE21120C}"/>
              </a:ext>
            </a:extLst>
          </p:cNvPr>
          <p:cNvSpPr txBox="1"/>
          <p:nvPr/>
        </p:nvSpPr>
        <p:spPr>
          <a:xfrm>
            <a:off x="457200" y="0"/>
            <a:ext cx="367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Der </a:t>
            </a:r>
            <a:r>
              <a:rPr lang="en-GB" sz="2000" b="1" dirty="0" err="1"/>
              <a:t>Schmetterling</a:t>
            </a:r>
            <a:endParaRPr lang="x-none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1D0AE-4B32-43A1-AE1C-F52109160138}"/>
              </a:ext>
            </a:extLst>
          </p:cNvPr>
          <p:cNvSpPr txBox="1"/>
          <p:nvPr/>
        </p:nvSpPr>
        <p:spPr>
          <a:xfrm>
            <a:off x="6257365" y="94636"/>
            <a:ext cx="6208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Butterfly – </a:t>
            </a:r>
            <a:r>
              <a:rPr lang="en-GB" sz="2000" b="1" dirty="0" err="1"/>
              <a:t>Bringt</a:t>
            </a:r>
            <a:r>
              <a:rPr lang="en-GB" sz="2000" b="1" dirty="0"/>
              <a:t> in die </a:t>
            </a:r>
            <a:r>
              <a:rPr lang="en-GB" sz="2000" b="1" dirty="0" err="1"/>
              <a:t>richtige</a:t>
            </a:r>
            <a:r>
              <a:rPr lang="en-GB" sz="2000" b="1" dirty="0"/>
              <a:t> </a:t>
            </a:r>
            <a:r>
              <a:rPr lang="en-GB" sz="2000" b="1" dirty="0" err="1"/>
              <a:t>Reihenfolge</a:t>
            </a:r>
            <a:endParaRPr lang="x-none" sz="20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716204"/>
              </p:ext>
            </p:extLst>
          </p:nvPr>
        </p:nvGraphicFramePr>
        <p:xfrm>
          <a:off x="5852235" y="1120525"/>
          <a:ext cx="405130" cy="57479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130">
                  <a:extLst>
                    <a:ext uri="{9D8B030D-6E8A-4147-A177-3AD203B41FA5}">
                      <a16:colId xmlns:a16="http://schemas.microsoft.com/office/drawing/2014/main" val="634259602"/>
                    </a:ext>
                  </a:extLst>
                </a:gridCol>
              </a:tblGrid>
              <a:tr h="639944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5688317"/>
                  </a:ext>
                </a:extLst>
              </a:tr>
              <a:tr h="639944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2096633"/>
                  </a:ext>
                </a:extLst>
              </a:tr>
              <a:tr h="60783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5563358"/>
                  </a:ext>
                </a:extLst>
              </a:tr>
              <a:tr h="616587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1745759"/>
                  </a:ext>
                </a:extLst>
              </a:tr>
              <a:tr h="871684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8568758"/>
                  </a:ext>
                </a:extLst>
              </a:tr>
              <a:tr h="107871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21407"/>
                  </a:ext>
                </a:extLst>
              </a:tr>
              <a:tr h="653293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0215766"/>
                  </a:ext>
                </a:extLst>
              </a:tr>
              <a:tr h="639944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313291"/>
                  </a:ext>
                </a:extLst>
              </a:tr>
            </a:tbl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69D6AD7-7769-45FD-B12E-1DFD7B81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13</a:t>
            </a:fld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617277-17F9-42F6-9DCD-4F0AA247ADBE}"/>
              </a:ext>
            </a:extLst>
          </p:cNvPr>
          <p:cNvSpPr txBox="1"/>
          <p:nvPr/>
        </p:nvSpPr>
        <p:spPr>
          <a:xfrm>
            <a:off x="357810" y="6356350"/>
            <a:ext cx="2975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de-DE" sz="900" b="1" dirty="0"/>
              <a:t>Copyright: © Europa Verlag GmbH &amp; Co. KG, 1968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4519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FA75E-D627-4F2D-AE44-2C354EA6B5E1}"/>
              </a:ext>
            </a:extLst>
          </p:cNvPr>
          <p:cNvSpPr txBox="1"/>
          <p:nvPr/>
        </p:nvSpPr>
        <p:spPr>
          <a:xfrm>
            <a:off x="270265" y="522809"/>
            <a:ext cx="512256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Der letzte, der allerletzte,</a:t>
            </a:r>
            <a:br>
              <a:rPr lang="de-DE" sz="2000" b="1" dirty="0"/>
            </a:br>
            <a:r>
              <a:rPr lang="de-DE" sz="2000" b="1" dirty="0"/>
              <a:t>so kräftig, hell, gelb schimmernd,</a:t>
            </a:r>
            <a:br>
              <a:rPr lang="de-DE" sz="2000" b="1" dirty="0"/>
            </a:br>
            <a:r>
              <a:rPr lang="de-DE" sz="2000" b="1" dirty="0"/>
              <a:t>als würden sich die Tränen der Sonne</a:t>
            </a:r>
            <a:br>
              <a:rPr lang="de-DE" sz="2000" b="1" dirty="0"/>
            </a:br>
            <a:r>
              <a:rPr lang="de-DE" sz="2000" b="1" dirty="0"/>
              <a:t>auf einem weißen Stein niederlassen.</a:t>
            </a:r>
            <a:br>
              <a:rPr lang="de-DE" sz="2000" b="1" dirty="0"/>
            </a:br>
            <a:r>
              <a:rPr lang="de-DE" sz="2000" b="1" dirty="0"/>
              <a:t>So ein tiefes, tiefes Gelb</a:t>
            </a:r>
            <a:br>
              <a:rPr lang="de-DE" sz="2000" b="1" dirty="0"/>
            </a:br>
            <a:r>
              <a:rPr lang="de-DE" sz="2000" b="1" dirty="0"/>
              <a:t>er hebt sich ganz leicht nach oben.</a:t>
            </a:r>
            <a:br>
              <a:rPr lang="de-DE" sz="2000" b="1" dirty="0"/>
            </a:br>
            <a:r>
              <a:rPr lang="de-DE" sz="2000" b="1" dirty="0"/>
              <a:t>Er verschwand weil, so glaube ich,</a:t>
            </a:r>
            <a:br>
              <a:rPr lang="de-DE" sz="2000" b="1" dirty="0"/>
            </a:br>
            <a:r>
              <a:rPr lang="de-DE" sz="2000" b="1" dirty="0"/>
              <a:t>weil er der Welt </a:t>
            </a:r>
            <a:br>
              <a:rPr lang="de-DE" sz="2000" b="1" dirty="0"/>
            </a:br>
            <a:r>
              <a:rPr lang="de-DE" sz="2000" b="1" dirty="0"/>
              <a:t>einen Abschiedskuss geben wollte.</a:t>
            </a:r>
            <a:br>
              <a:rPr lang="de-DE" sz="2000" b="1" dirty="0"/>
            </a:br>
            <a:r>
              <a:rPr lang="de-DE" sz="2000" b="1" dirty="0"/>
              <a:t>Seit sieben Wochen lebe ich hier.</a:t>
            </a:r>
            <a:br>
              <a:rPr lang="de-DE" sz="2000" b="1" dirty="0"/>
            </a:br>
            <a:r>
              <a:rPr lang="de-DE" sz="2000" b="1" dirty="0"/>
              <a:t>Eingepfercht im Ghetto.</a:t>
            </a:r>
            <a:br>
              <a:rPr lang="de-DE" sz="2000" b="1" dirty="0"/>
            </a:br>
            <a:r>
              <a:rPr lang="de-DE" sz="2000" b="1" dirty="0"/>
              <a:t>Aber ich habe hier meine Freunde gefunden.</a:t>
            </a:r>
            <a:br>
              <a:rPr lang="de-DE" sz="2000" b="1" dirty="0"/>
            </a:br>
            <a:r>
              <a:rPr lang="de-DE" sz="2000" b="1" dirty="0"/>
              <a:t>Der Löwenzahn verlangt nach mir</a:t>
            </a:r>
            <a:br>
              <a:rPr lang="de-DE" sz="2000" b="1" dirty="0"/>
            </a:br>
            <a:r>
              <a:rPr lang="de-DE" sz="2000" b="1" dirty="0"/>
              <a:t>und die weißen Kerzen der Kastanien im Hof.</a:t>
            </a:r>
            <a:br>
              <a:rPr lang="de-DE" sz="2000" b="1" dirty="0"/>
            </a:br>
            <a:r>
              <a:rPr lang="de-DE" sz="2000" b="1" dirty="0"/>
              <a:t>Aber ich habe niemals </a:t>
            </a:r>
            <a:br>
              <a:rPr lang="de-DE" sz="2000" b="1" dirty="0"/>
            </a:br>
            <a:r>
              <a:rPr lang="de-DE" sz="2000" b="1" dirty="0"/>
              <a:t>einen zweiten Schmetterling gesehen.</a:t>
            </a:r>
            <a:br>
              <a:rPr lang="de-DE" sz="2000" b="1" dirty="0"/>
            </a:br>
            <a:r>
              <a:rPr lang="de-DE" sz="2000" b="1" dirty="0"/>
              <a:t>Dieser Schmetterling war der letzte seiner Art.</a:t>
            </a:r>
            <a:br>
              <a:rPr lang="de-DE" sz="2000" b="1" dirty="0"/>
            </a:br>
            <a:r>
              <a:rPr lang="de-DE" sz="2000" b="1" dirty="0"/>
              <a:t>Schmetterlinge leben nicht hier,</a:t>
            </a:r>
            <a:br>
              <a:rPr lang="de-DE" sz="2000" b="1" dirty="0"/>
            </a:br>
            <a:r>
              <a:rPr lang="de-DE" sz="2000" b="1" dirty="0"/>
              <a:t>im Ghetto.</a:t>
            </a:r>
          </a:p>
          <a:p>
            <a:endParaRPr lang="de-DE" sz="2000" b="1" dirty="0"/>
          </a:p>
          <a:p>
            <a:endParaRPr lang="de-DE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068EC-0592-4904-93C6-74449EBCBCD6}"/>
              </a:ext>
            </a:extLst>
          </p:cNvPr>
          <p:cNvSpPr txBox="1"/>
          <p:nvPr/>
        </p:nvSpPr>
        <p:spPr>
          <a:xfrm>
            <a:off x="6229360" y="548259"/>
            <a:ext cx="533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last, the very last,</a:t>
            </a:r>
            <a:br>
              <a:rPr lang="en-GB" sz="2000" b="1" dirty="0"/>
            </a:br>
            <a:r>
              <a:rPr lang="en-GB" sz="2000" b="1" dirty="0"/>
              <a:t>So richly, brightly, dazzlingly yellow.</a:t>
            </a:r>
            <a:endParaRPr lang="x-none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EF114-9FDC-45D7-82CC-32C095121EE5}"/>
              </a:ext>
            </a:extLst>
          </p:cNvPr>
          <p:cNvSpPr/>
          <p:nvPr/>
        </p:nvSpPr>
        <p:spPr>
          <a:xfrm>
            <a:off x="6274739" y="121472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As if the sun’s tears settled on a white stone.</a:t>
            </a:r>
            <a:endParaRPr lang="x-none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5F894-0B05-4535-9B23-D2BE8AB86139}"/>
              </a:ext>
            </a:extLst>
          </p:cNvPr>
          <p:cNvSpPr/>
          <p:nvPr/>
        </p:nvSpPr>
        <p:spPr>
          <a:xfrm>
            <a:off x="6274739" y="1630187"/>
            <a:ext cx="6078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Such a deep, deep yellow</a:t>
            </a:r>
            <a:br>
              <a:rPr lang="en-GB" sz="2000" b="1" dirty="0"/>
            </a:br>
            <a:r>
              <a:rPr lang="en-GB" sz="2000" b="1" dirty="0"/>
              <a:t>It is carried lightly way up high.</a:t>
            </a:r>
            <a:endParaRPr lang="x-none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D7791-ECE0-4390-8A10-6059506254BC}"/>
              </a:ext>
            </a:extLst>
          </p:cNvPr>
          <p:cNvSpPr/>
          <p:nvPr/>
        </p:nvSpPr>
        <p:spPr>
          <a:xfrm>
            <a:off x="6274739" y="2280640"/>
            <a:ext cx="5975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It went away, I think, because it wished</a:t>
            </a:r>
            <a:br>
              <a:rPr lang="en-GB" sz="2000" b="1" dirty="0"/>
            </a:br>
            <a:r>
              <a:rPr lang="en-GB" sz="2000" b="1" dirty="0"/>
              <a:t>to kiss the world goodbye.</a:t>
            </a:r>
            <a:endParaRPr lang="x-none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DED2-6547-4F4E-9A7A-9E1DCDDB9B6F}"/>
              </a:ext>
            </a:extLst>
          </p:cNvPr>
          <p:cNvSpPr/>
          <p:nvPr/>
        </p:nvSpPr>
        <p:spPr>
          <a:xfrm>
            <a:off x="6257365" y="296005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For seven weeks I've lived in here,</a:t>
            </a:r>
            <a:br>
              <a:rPr lang="en-GB" sz="2000" b="1" dirty="0"/>
            </a:br>
            <a:r>
              <a:rPr lang="en-GB" sz="2000" b="1" dirty="0"/>
              <a:t>Penned up inside this ghetto</a:t>
            </a:r>
            <a:br>
              <a:rPr lang="en-GB" sz="2000" b="1" dirty="0"/>
            </a:br>
            <a:r>
              <a:rPr lang="en-GB" sz="2000" b="1" dirty="0"/>
              <a:t>But I have found my people here.</a:t>
            </a:r>
            <a:endParaRPr lang="x-none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EC50C-C35D-45E2-BC5E-4D73F7F5ABC5}"/>
              </a:ext>
            </a:extLst>
          </p:cNvPr>
          <p:cNvSpPr/>
          <p:nvPr/>
        </p:nvSpPr>
        <p:spPr>
          <a:xfrm>
            <a:off x="6257365" y="393660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The dandelions call to me</a:t>
            </a:r>
            <a:br>
              <a:rPr lang="en-GB" sz="2000" b="1" dirty="0"/>
            </a:br>
            <a:r>
              <a:rPr lang="en-GB" sz="2000" b="1" dirty="0"/>
              <a:t>And the white chestnut candles in the court.</a:t>
            </a:r>
            <a:br>
              <a:rPr lang="en-GB" sz="2000" b="1" dirty="0"/>
            </a:br>
            <a:r>
              <a:rPr lang="en-GB" sz="2000" b="1" dirty="0"/>
              <a:t>But I never saw another butterfly.</a:t>
            </a:r>
            <a:endParaRPr lang="x-none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015DD-5579-4C7F-A791-966584EF7428}"/>
              </a:ext>
            </a:extLst>
          </p:cNvPr>
          <p:cNvSpPr/>
          <p:nvPr/>
        </p:nvSpPr>
        <p:spPr>
          <a:xfrm>
            <a:off x="6257365" y="4895579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That butterfly was the last one of its kind.</a:t>
            </a:r>
            <a:endParaRPr lang="x-none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6BBAA-49FB-4471-B727-CCAD2BEA97A9}"/>
              </a:ext>
            </a:extLst>
          </p:cNvPr>
          <p:cNvSpPr/>
          <p:nvPr/>
        </p:nvSpPr>
        <p:spPr>
          <a:xfrm>
            <a:off x="6274739" y="53209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Butterflies don't live in here,</a:t>
            </a:r>
            <a:br>
              <a:rPr lang="en-GB" sz="2000" b="1" dirty="0"/>
            </a:br>
            <a:r>
              <a:rPr lang="en-GB" sz="2000" b="1" dirty="0"/>
              <a:t>In the ghetto.</a:t>
            </a:r>
            <a:endParaRPr lang="x-none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82A37-B122-4B34-83C4-EEDADE21120C}"/>
              </a:ext>
            </a:extLst>
          </p:cNvPr>
          <p:cNvSpPr txBox="1"/>
          <p:nvPr/>
        </p:nvSpPr>
        <p:spPr>
          <a:xfrm>
            <a:off x="457200" y="0"/>
            <a:ext cx="367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Der </a:t>
            </a:r>
            <a:r>
              <a:rPr lang="en-GB" sz="2000" b="1" dirty="0" err="1"/>
              <a:t>Schmetterling</a:t>
            </a:r>
            <a:endParaRPr lang="x-none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1D0AE-4B32-43A1-AE1C-F52109160138}"/>
              </a:ext>
            </a:extLst>
          </p:cNvPr>
          <p:cNvSpPr txBox="1"/>
          <p:nvPr/>
        </p:nvSpPr>
        <p:spPr>
          <a:xfrm>
            <a:off x="6246179" y="94816"/>
            <a:ext cx="367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Butterfly</a:t>
            </a:r>
            <a:endParaRPr lang="x-none" sz="2000" b="1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8605D63-CBA2-46B3-A0B1-DF06F13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14</a:t>
            </a:fld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D521EC-2F3B-4732-BC4B-8DD0B866376F}"/>
              </a:ext>
            </a:extLst>
          </p:cNvPr>
          <p:cNvSpPr txBox="1"/>
          <p:nvPr/>
        </p:nvSpPr>
        <p:spPr>
          <a:xfrm>
            <a:off x="270265" y="6356350"/>
            <a:ext cx="28634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de-DE" sz="900" b="1" dirty="0"/>
              <a:t>Copyright: © Europa Verlag GmbH &amp; Co. KG, 1968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909832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0087"/>
            <a:ext cx="11582399" cy="6202017"/>
          </a:xfrm>
        </p:spPr>
        <p:txBody>
          <a:bodyPr>
            <a:normAutofit fontScale="625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3600" dirty="0"/>
              <a:t>Lest das </a:t>
            </a:r>
            <a:r>
              <a:rPr lang="en-GB" sz="3600" dirty="0" err="1"/>
              <a:t>Gedicht</a:t>
            </a:r>
            <a:r>
              <a:rPr lang="en-GB" sz="3600" dirty="0"/>
              <a:t> </a:t>
            </a:r>
            <a:r>
              <a:rPr lang="en-GB" sz="3600" dirty="0" err="1"/>
              <a:t>jetzt</a:t>
            </a:r>
            <a:r>
              <a:rPr lang="en-GB" sz="3600" dirty="0"/>
              <a:t> still und </a:t>
            </a:r>
            <a:r>
              <a:rPr lang="en-GB" sz="3600" dirty="0" err="1"/>
              <a:t>unterstreicht</a:t>
            </a:r>
            <a:r>
              <a:rPr lang="en-GB" sz="3600" dirty="0"/>
              <a:t>: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Welche</a:t>
            </a:r>
            <a:r>
              <a:rPr lang="en-GB" sz="3600" dirty="0"/>
              <a:t> </a:t>
            </a:r>
            <a:r>
              <a:rPr lang="en-GB" sz="3600" dirty="0" err="1"/>
              <a:t>Wörter</a:t>
            </a:r>
            <a:r>
              <a:rPr lang="en-GB" sz="3600" dirty="0"/>
              <a:t> </a:t>
            </a:r>
            <a:r>
              <a:rPr lang="en-GB" sz="3600" dirty="0" err="1"/>
              <a:t>kennt</a:t>
            </a:r>
            <a:r>
              <a:rPr lang="en-GB" sz="3600" dirty="0"/>
              <a:t> </a:t>
            </a:r>
            <a:r>
              <a:rPr lang="en-GB" sz="3600" dirty="0" err="1"/>
              <a:t>ihr</a:t>
            </a:r>
            <a:r>
              <a:rPr lang="en-GB" sz="3600" dirty="0"/>
              <a:t> </a:t>
            </a:r>
            <a:r>
              <a:rPr lang="en-GB" sz="3600" dirty="0" err="1"/>
              <a:t>nicht</a:t>
            </a:r>
            <a:r>
              <a:rPr lang="en-GB" sz="3600" dirty="0"/>
              <a:t>? </a:t>
            </a:r>
            <a:r>
              <a:rPr lang="en-GB" sz="3600" dirty="0" err="1"/>
              <a:t>Unterstreicht</a:t>
            </a:r>
            <a:r>
              <a:rPr lang="en-GB" sz="3600" dirty="0"/>
              <a:t> </a:t>
            </a:r>
            <a:r>
              <a:rPr lang="en-GB" sz="3600" dirty="0" err="1"/>
              <a:t>sie</a:t>
            </a:r>
            <a:r>
              <a:rPr lang="en-GB" sz="3600" dirty="0"/>
              <a:t>. </a:t>
            </a:r>
          </a:p>
          <a:p>
            <a:pPr marL="0" indent="0">
              <a:buNone/>
            </a:pPr>
            <a:r>
              <a:rPr lang="en-GB" sz="3600" dirty="0" err="1"/>
              <a:t>Vergleicht</a:t>
            </a:r>
            <a:r>
              <a:rPr lang="en-GB" sz="3600" dirty="0"/>
              <a:t> </a:t>
            </a:r>
            <a:r>
              <a:rPr lang="en-GB" sz="3600" dirty="0" err="1"/>
              <a:t>mit</a:t>
            </a:r>
            <a:r>
              <a:rPr lang="en-GB" sz="3600" dirty="0"/>
              <a:t> </a:t>
            </a:r>
            <a:r>
              <a:rPr lang="en-GB" sz="3600" dirty="0" err="1"/>
              <a:t>anderen</a:t>
            </a:r>
            <a:r>
              <a:rPr lang="en-GB" sz="3600" dirty="0"/>
              <a:t>. </a:t>
            </a:r>
            <a:r>
              <a:rPr lang="en-GB" sz="3600" dirty="0" err="1"/>
              <a:t>Habt</a:t>
            </a:r>
            <a:r>
              <a:rPr lang="en-GB" sz="3600" dirty="0"/>
              <a:t> </a:t>
            </a:r>
            <a:r>
              <a:rPr lang="en-GB" sz="3600" dirty="0" err="1"/>
              <a:t>ihr</a:t>
            </a:r>
            <a:r>
              <a:rPr lang="en-GB" sz="3600" dirty="0"/>
              <a:t> das </a:t>
            </a:r>
            <a:r>
              <a:rPr lang="en-GB" sz="3600" dirty="0" err="1"/>
              <a:t>Gleiche</a:t>
            </a:r>
            <a:r>
              <a:rPr lang="en-GB" sz="3600" dirty="0"/>
              <a:t> </a:t>
            </a:r>
            <a:r>
              <a:rPr lang="en-GB" sz="3600" dirty="0" err="1"/>
              <a:t>unterstrichen</a:t>
            </a:r>
            <a:r>
              <a:rPr lang="en-GB" sz="3600" dirty="0"/>
              <a:t>?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Könnt</a:t>
            </a:r>
            <a:r>
              <a:rPr lang="en-GB" sz="3600" dirty="0"/>
              <a:t> </a:t>
            </a:r>
            <a:r>
              <a:rPr lang="en-GB" sz="3600" dirty="0" err="1"/>
              <a:t>ihr</a:t>
            </a:r>
            <a:r>
              <a:rPr lang="en-GB" sz="3600" dirty="0"/>
              <a:t> </a:t>
            </a:r>
            <a:r>
              <a:rPr lang="en-GB" sz="3600" dirty="0" err="1"/>
              <a:t>euch</a:t>
            </a:r>
            <a:r>
              <a:rPr lang="en-GB" sz="3600" dirty="0"/>
              <a:t> </a:t>
            </a:r>
            <a:r>
              <a:rPr lang="en-GB" sz="3600" dirty="0" err="1"/>
              <a:t>gegenseitig</a:t>
            </a:r>
            <a:r>
              <a:rPr lang="en-GB" sz="3600" dirty="0"/>
              <a:t> </a:t>
            </a:r>
            <a:r>
              <a:rPr lang="en-GB" sz="3600" dirty="0" err="1"/>
              <a:t>helfen</a:t>
            </a:r>
            <a:r>
              <a:rPr lang="en-GB" sz="3600" dirty="0"/>
              <a:t>? 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Lest das </a:t>
            </a:r>
            <a:r>
              <a:rPr lang="en-GB" sz="3600" dirty="0" err="1"/>
              <a:t>Gedicht</a:t>
            </a:r>
            <a:r>
              <a:rPr lang="en-GB" sz="3600" dirty="0"/>
              <a:t> </a:t>
            </a:r>
            <a:r>
              <a:rPr lang="en-GB" sz="3600" dirty="0" err="1"/>
              <a:t>jetzt</a:t>
            </a:r>
            <a:r>
              <a:rPr lang="en-GB" sz="3600" dirty="0"/>
              <a:t> still und </a:t>
            </a:r>
            <a:r>
              <a:rPr lang="en-GB" sz="3600" dirty="0" err="1"/>
              <a:t>unterstreicht</a:t>
            </a:r>
            <a:r>
              <a:rPr lang="en-GB" sz="3600" dirty="0"/>
              <a:t>: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err="1">
                <a:solidFill>
                  <a:srgbClr val="0070C0"/>
                </a:solidFill>
              </a:rPr>
              <a:t>blau</a:t>
            </a:r>
            <a:r>
              <a:rPr lang="en-GB" sz="3600" dirty="0">
                <a:solidFill>
                  <a:srgbClr val="0070C0"/>
                </a:solidFill>
              </a:rPr>
              <a:t> = positive </a:t>
            </a:r>
            <a:r>
              <a:rPr lang="en-GB" sz="3600" dirty="0" err="1">
                <a:solidFill>
                  <a:srgbClr val="0070C0"/>
                </a:solidFill>
              </a:rPr>
              <a:t>Gefühle</a:t>
            </a:r>
            <a:r>
              <a:rPr lang="en-GB" sz="36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rot = negative </a:t>
            </a:r>
            <a:r>
              <a:rPr lang="en-GB" sz="3600" dirty="0" err="1">
                <a:solidFill>
                  <a:srgbClr val="FF0000"/>
                </a:solidFill>
              </a:rPr>
              <a:t>Gefühle</a:t>
            </a:r>
            <a:endParaRPr lang="en-GB" sz="3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Vergleicht</a:t>
            </a:r>
            <a:r>
              <a:rPr lang="en-GB" sz="3600" dirty="0"/>
              <a:t> </a:t>
            </a:r>
            <a:r>
              <a:rPr lang="en-GB" sz="3600" dirty="0" err="1"/>
              <a:t>mit</a:t>
            </a:r>
            <a:r>
              <a:rPr lang="en-GB" sz="3600" dirty="0"/>
              <a:t> </a:t>
            </a:r>
            <a:r>
              <a:rPr lang="en-GB" sz="3600" dirty="0" err="1"/>
              <a:t>anderen</a:t>
            </a:r>
            <a:r>
              <a:rPr lang="en-GB" sz="3600" dirty="0"/>
              <a:t>. </a:t>
            </a:r>
          </a:p>
          <a:p>
            <a:pPr marL="0" indent="0">
              <a:buNone/>
            </a:pPr>
            <a:r>
              <a:rPr lang="en-GB" sz="3600" dirty="0" err="1"/>
              <a:t>Habt</a:t>
            </a:r>
            <a:r>
              <a:rPr lang="en-GB" sz="3600" dirty="0"/>
              <a:t> </a:t>
            </a:r>
            <a:r>
              <a:rPr lang="en-GB" sz="3600" dirty="0" err="1"/>
              <a:t>ihr</a:t>
            </a:r>
            <a:r>
              <a:rPr lang="en-GB" sz="3600" dirty="0"/>
              <a:t> das </a:t>
            </a:r>
            <a:r>
              <a:rPr lang="en-GB" sz="3600" dirty="0" err="1"/>
              <a:t>Gleiche</a:t>
            </a:r>
            <a:r>
              <a:rPr lang="en-GB" sz="3600" dirty="0"/>
              <a:t> </a:t>
            </a:r>
            <a:r>
              <a:rPr lang="en-GB" sz="3600" dirty="0" err="1"/>
              <a:t>unterstrichen</a:t>
            </a:r>
            <a:r>
              <a:rPr lang="en-GB" sz="3600" dirty="0"/>
              <a:t>?</a:t>
            </a:r>
          </a:p>
          <a:p>
            <a:pPr marL="0" indent="0">
              <a:buNone/>
            </a:pPr>
            <a:r>
              <a:rPr lang="en-GB" sz="3600" dirty="0"/>
              <a:t>Was </a:t>
            </a:r>
            <a:r>
              <a:rPr lang="en-GB" sz="3600" dirty="0" err="1"/>
              <a:t>fällt</a:t>
            </a:r>
            <a:r>
              <a:rPr lang="en-GB" sz="3600" dirty="0"/>
              <a:t> </a:t>
            </a:r>
            <a:r>
              <a:rPr lang="en-GB" sz="3600" dirty="0" err="1"/>
              <a:t>euch</a:t>
            </a:r>
            <a:r>
              <a:rPr lang="en-GB" sz="3600" dirty="0"/>
              <a:t> auf?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71954B-40C6-4781-83E9-BE0FD4BF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208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4D9A-EE55-4A9E-B537-38F4B26B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89366" cy="854075"/>
          </a:xfrm>
        </p:spPr>
        <p:txBody>
          <a:bodyPr>
            <a:normAutofit/>
          </a:bodyPr>
          <a:lstStyle/>
          <a:p>
            <a:r>
              <a:rPr lang="en-GB" sz="3200" b="1" dirty="0"/>
              <a:t>Focus on language: </a:t>
            </a:r>
            <a:r>
              <a:rPr lang="en-GB" sz="3200" b="1" dirty="0" err="1"/>
              <a:t>Konjunktionen</a:t>
            </a:r>
            <a:r>
              <a:rPr lang="en-GB" sz="3200" b="1" dirty="0"/>
              <a:t> - conjunctions</a:t>
            </a:r>
            <a:endParaRPr lang="x-non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D4E6-8919-4D36-83F9-2DDD3C4D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8870"/>
            <a:ext cx="12191999" cy="6129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Definition: </a:t>
            </a:r>
            <a:r>
              <a:rPr lang="en-GB" dirty="0" err="1"/>
              <a:t>Konjunktionen</a:t>
            </a:r>
            <a:r>
              <a:rPr lang="en-GB" dirty="0"/>
              <a:t> </a:t>
            </a:r>
            <a:r>
              <a:rPr lang="en-GB" dirty="0" err="1"/>
              <a:t>verbinden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S</a:t>
            </a:r>
            <a:r>
              <a:rPr lang="de-DE" dirty="0"/>
              <a:t>ätze.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i="1" dirty="0"/>
              <a:t>Definition: Conjunctions link two clauses.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schneit</a:t>
            </a:r>
            <a:r>
              <a:rPr lang="en-GB" dirty="0"/>
              <a:t>. +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kalt</a:t>
            </a:r>
            <a:r>
              <a:rPr lang="en-GB" dirty="0"/>
              <a:t>.   = 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schneit</a:t>
            </a:r>
            <a:r>
              <a:rPr lang="en-GB" dirty="0"/>
              <a:t>,      </a:t>
            </a:r>
            <a:r>
              <a:rPr lang="en-GB" b="1" dirty="0" err="1">
                <a:solidFill>
                  <a:srgbClr val="FF0000"/>
                </a:solidFill>
              </a:rPr>
              <a:t>weil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kalt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i="1" dirty="0"/>
              <a:t>It is snowing. + It is cold. = It is snowing, </a:t>
            </a:r>
            <a:r>
              <a:rPr lang="en-GB" b="1" i="1" dirty="0">
                <a:solidFill>
                  <a:srgbClr val="FF0000"/>
                </a:solidFill>
              </a:rPr>
              <a:t>because</a:t>
            </a:r>
            <a:r>
              <a:rPr lang="en-GB" i="1" dirty="0"/>
              <a:t> it is cold.</a:t>
            </a:r>
          </a:p>
          <a:p>
            <a:pPr marL="0" indent="0">
              <a:buNone/>
            </a:pPr>
            <a:r>
              <a:rPr lang="en-GB" b="1" dirty="0" err="1"/>
              <a:t>Funktion</a:t>
            </a:r>
            <a:r>
              <a:rPr lang="en-GB" b="1" dirty="0"/>
              <a:t>: </a:t>
            </a:r>
            <a:r>
              <a:rPr lang="en-GB" dirty="0"/>
              <a:t>What does “</a:t>
            </a:r>
            <a:r>
              <a:rPr lang="en-GB" dirty="0" err="1"/>
              <a:t>weil</a:t>
            </a:r>
            <a:r>
              <a:rPr lang="en-GB" dirty="0"/>
              <a:t>” express? </a:t>
            </a:r>
          </a:p>
          <a:p>
            <a:pPr marL="0" indent="0">
              <a:buNone/>
            </a:pPr>
            <a:endParaRPr lang="x-none" i="1" dirty="0"/>
          </a:p>
          <a:p>
            <a:pPr marL="0" indent="0">
              <a:buNone/>
            </a:pPr>
            <a:r>
              <a:rPr lang="en-GB" dirty="0"/>
              <a:t>Ich </a:t>
            </a:r>
            <a:r>
              <a:rPr lang="en-GB" dirty="0" err="1"/>
              <a:t>gehe</a:t>
            </a:r>
            <a:r>
              <a:rPr lang="en-GB" dirty="0"/>
              <a:t> </a:t>
            </a:r>
            <a:r>
              <a:rPr lang="en-GB" dirty="0" err="1"/>
              <a:t>gern</a:t>
            </a:r>
            <a:r>
              <a:rPr lang="en-GB" dirty="0"/>
              <a:t> ins Kino. + Ich bin </a:t>
            </a:r>
            <a:r>
              <a:rPr lang="en-GB" dirty="0" err="1"/>
              <a:t>krank</a:t>
            </a:r>
            <a:r>
              <a:rPr lang="en-GB" dirty="0"/>
              <a:t>. = Ich </a:t>
            </a:r>
            <a:r>
              <a:rPr lang="en-GB" dirty="0" err="1"/>
              <a:t>gehe</a:t>
            </a:r>
            <a:r>
              <a:rPr lang="en-GB" dirty="0"/>
              <a:t> </a:t>
            </a:r>
            <a:r>
              <a:rPr lang="en-GB" dirty="0" err="1"/>
              <a:t>gern</a:t>
            </a:r>
            <a:r>
              <a:rPr lang="en-GB" dirty="0"/>
              <a:t> ins Kino, </a:t>
            </a:r>
            <a:r>
              <a:rPr lang="en-GB" b="1" dirty="0" err="1">
                <a:solidFill>
                  <a:srgbClr val="FF0000"/>
                </a:solidFill>
              </a:rPr>
              <a:t>aber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krank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i="1" dirty="0"/>
              <a:t>I like going to the cinema. + I’m ill.         = I like going to the cinema, </a:t>
            </a:r>
            <a:r>
              <a:rPr lang="en-GB" b="1" i="1" dirty="0">
                <a:solidFill>
                  <a:srgbClr val="FF0000"/>
                </a:solidFill>
              </a:rPr>
              <a:t>but</a:t>
            </a:r>
            <a:r>
              <a:rPr lang="en-GB" i="1" dirty="0"/>
              <a:t> I’m ill.</a:t>
            </a:r>
          </a:p>
          <a:p>
            <a:pPr marL="0" indent="0">
              <a:buNone/>
            </a:pPr>
            <a:r>
              <a:rPr lang="x-none" b="1" dirty="0"/>
              <a:t>Funktion</a:t>
            </a:r>
            <a:r>
              <a:rPr lang="en-GB" dirty="0"/>
              <a:t>: What does “</a:t>
            </a:r>
            <a:r>
              <a:rPr lang="en-GB" dirty="0" err="1"/>
              <a:t>aber</a:t>
            </a:r>
            <a:r>
              <a:rPr lang="en-GB" dirty="0"/>
              <a:t>” express?</a:t>
            </a:r>
          </a:p>
          <a:p>
            <a:pPr marL="0" indent="0">
              <a:buNone/>
            </a:pPr>
            <a:endParaRPr lang="x-none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3AE26-48DA-4696-BAA2-00248FBC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061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4D9A-EE55-4A9E-B537-38F4B26B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89366" cy="854075"/>
          </a:xfrm>
        </p:spPr>
        <p:txBody>
          <a:bodyPr>
            <a:normAutofit/>
          </a:bodyPr>
          <a:lstStyle/>
          <a:p>
            <a:r>
              <a:rPr lang="en-GB" sz="3200" b="1" dirty="0"/>
              <a:t>Focus on language: </a:t>
            </a:r>
            <a:r>
              <a:rPr lang="en-GB" sz="3200" b="1" dirty="0" err="1"/>
              <a:t>Konjunktionen</a:t>
            </a:r>
            <a:r>
              <a:rPr lang="en-GB" sz="3200" b="1" dirty="0"/>
              <a:t> - conjunctions</a:t>
            </a:r>
            <a:endParaRPr lang="x-non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D4E6-8919-4D36-83F9-2DDD3C4D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28870"/>
            <a:ext cx="12191999" cy="6129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Definition: </a:t>
            </a:r>
            <a:r>
              <a:rPr lang="en-GB" dirty="0" err="1"/>
              <a:t>Konjunktionen</a:t>
            </a:r>
            <a:r>
              <a:rPr lang="en-GB" dirty="0"/>
              <a:t> </a:t>
            </a:r>
            <a:r>
              <a:rPr lang="en-GB" dirty="0" err="1"/>
              <a:t>verbinden</a:t>
            </a:r>
            <a:r>
              <a:rPr lang="en-GB" dirty="0"/>
              <a:t> </a:t>
            </a:r>
            <a:r>
              <a:rPr lang="en-GB" dirty="0" err="1"/>
              <a:t>zwei</a:t>
            </a:r>
            <a:r>
              <a:rPr lang="en-GB" dirty="0"/>
              <a:t> S</a:t>
            </a:r>
            <a:r>
              <a:rPr lang="de-DE" dirty="0"/>
              <a:t>ätze.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i="1" dirty="0"/>
              <a:t>Definition: Conjunctions link two clauses.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Funktion</a:t>
            </a:r>
            <a:r>
              <a:rPr lang="en-GB" b="1" dirty="0"/>
              <a:t>: </a:t>
            </a:r>
            <a:r>
              <a:rPr lang="en-GB" dirty="0" err="1"/>
              <a:t>kausal</a:t>
            </a:r>
            <a:r>
              <a:rPr lang="en-GB" b="1" dirty="0"/>
              <a:t>, </a:t>
            </a:r>
            <a:r>
              <a:rPr lang="en-GB" dirty="0" err="1"/>
              <a:t>Grund</a:t>
            </a:r>
            <a:r>
              <a:rPr lang="en-GB" dirty="0"/>
              <a:t> (causal, </a:t>
            </a:r>
            <a:r>
              <a:rPr lang="en-GB" i="1" dirty="0"/>
              <a:t>reason</a:t>
            </a:r>
            <a:r>
              <a:rPr lang="en-GB" dirty="0"/>
              <a:t>)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! </a:t>
            </a:r>
            <a:r>
              <a:rPr lang="en-GB" dirty="0"/>
              <a:t>“</a:t>
            </a:r>
            <a:r>
              <a:rPr lang="en-GB" dirty="0" err="1"/>
              <a:t>weil</a:t>
            </a:r>
            <a:r>
              <a:rPr lang="en-GB" dirty="0"/>
              <a:t>” </a:t>
            </a:r>
            <a:r>
              <a:rPr lang="en-GB" dirty="0" err="1"/>
              <a:t>sendet</a:t>
            </a:r>
            <a:r>
              <a:rPr lang="en-GB" dirty="0"/>
              <a:t> das Verb </a:t>
            </a:r>
            <a:r>
              <a:rPr lang="en-GB" dirty="0" err="1"/>
              <a:t>ans</a:t>
            </a:r>
            <a:r>
              <a:rPr lang="en-GB" dirty="0"/>
              <a:t> Ende des </a:t>
            </a:r>
            <a:r>
              <a:rPr lang="en-GB" dirty="0" err="1"/>
              <a:t>Satzes</a:t>
            </a:r>
            <a:r>
              <a:rPr lang="en-GB" dirty="0"/>
              <a:t> (</a:t>
            </a:r>
            <a:r>
              <a:rPr lang="en-GB" i="1" dirty="0"/>
              <a:t>sends Verb to end of sentence</a:t>
            </a:r>
            <a:r>
              <a:rPr lang="en-GB" dirty="0"/>
              <a:t>)</a:t>
            </a:r>
            <a:endParaRPr lang="x-none" dirty="0"/>
          </a:p>
          <a:p>
            <a:pPr marL="0" indent="0">
              <a:buNone/>
            </a:pP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schneit</a:t>
            </a:r>
            <a:r>
              <a:rPr lang="en-GB" dirty="0"/>
              <a:t>. +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kalt</a:t>
            </a:r>
            <a:r>
              <a:rPr lang="en-GB" dirty="0"/>
              <a:t>.   = 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schneit</a:t>
            </a:r>
            <a:r>
              <a:rPr lang="en-GB" dirty="0"/>
              <a:t>,      </a:t>
            </a:r>
            <a:r>
              <a:rPr lang="en-GB" b="1" dirty="0" err="1">
                <a:solidFill>
                  <a:srgbClr val="FF0000"/>
                </a:solidFill>
              </a:rPr>
              <a:t>weil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kalt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i="1" dirty="0"/>
              <a:t>It is snowing. + It is cold. = It is snowing, </a:t>
            </a:r>
            <a:r>
              <a:rPr lang="en-GB" b="1" i="1" dirty="0">
                <a:solidFill>
                  <a:srgbClr val="FF0000"/>
                </a:solidFill>
              </a:rPr>
              <a:t>because</a:t>
            </a:r>
            <a:r>
              <a:rPr lang="en-GB" i="1" dirty="0"/>
              <a:t> it is cold.</a:t>
            </a:r>
            <a:endParaRPr lang="x-none" i="1" dirty="0"/>
          </a:p>
          <a:p>
            <a:pPr marL="0" indent="0">
              <a:buNone/>
            </a:pPr>
            <a:endParaRPr lang="x-none" dirty="0"/>
          </a:p>
          <a:p>
            <a:pPr marL="0" indent="0">
              <a:buNone/>
            </a:pPr>
            <a:r>
              <a:rPr lang="x-none" b="1" dirty="0"/>
              <a:t>Funktion</a:t>
            </a:r>
            <a:r>
              <a:rPr lang="en-GB" dirty="0"/>
              <a:t>: </a:t>
            </a:r>
            <a:r>
              <a:rPr lang="en-GB" dirty="0" err="1"/>
              <a:t>adversativ</a:t>
            </a:r>
            <a:r>
              <a:rPr lang="en-GB" dirty="0"/>
              <a:t>, </a:t>
            </a:r>
            <a:r>
              <a:rPr lang="en-GB" dirty="0" err="1"/>
              <a:t>Konflikt</a:t>
            </a:r>
            <a:r>
              <a:rPr lang="en-GB" dirty="0"/>
              <a:t> (adversative, </a:t>
            </a:r>
            <a:r>
              <a:rPr lang="en-GB" i="1" dirty="0"/>
              <a:t>conflict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! </a:t>
            </a:r>
            <a:r>
              <a:rPr lang="en-GB" dirty="0"/>
              <a:t>“</a:t>
            </a:r>
            <a:r>
              <a:rPr lang="en-GB" dirty="0" err="1"/>
              <a:t>aber</a:t>
            </a:r>
            <a:r>
              <a:rPr lang="en-GB" dirty="0"/>
              <a:t>”: Verb </a:t>
            </a:r>
            <a:r>
              <a:rPr lang="en-GB" dirty="0" err="1"/>
              <a:t>bleibt</a:t>
            </a:r>
            <a:r>
              <a:rPr lang="en-GB" dirty="0"/>
              <a:t> in seiner Position (</a:t>
            </a:r>
            <a:r>
              <a:rPr lang="en-GB" i="1" dirty="0"/>
              <a:t>verb stays in its position</a:t>
            </a:r>
            <a:r>
              <a:rPr lang="en-GB" dirty="0"/>
              <a:t>) </a:t>
            </a:r>
          </a:p>
          <a:p>
            <a:pPr marL="0" indent="0">
              <a:buNone/>
            </a:pPr>
            <a:r>
              <a:rPr lang="en-GB" dirty="0"/>
              <a:t>Ich </a:t>
            </a:r>
            <a:r>
              <a:rPr lang="en-GB" dirty="0" err="1"/>
              <a:t>gehe</a:t>
            </a:r>
            <a:r>
              <a:rPr lang="en-GB" dirty="0"/>
              <a:t> </a:t>
            </a:r>
            <a:r>
              <a:rPr lang="en-GB" dirty="0" err="1"/>
              <a:t>gern</a:t>
            </a:r>
            <a:r>
              <a:rPr lang="en-GB" dirty="0"/>
              <a:t> ins Kino. + Ich bin </a:t>
            </a:r>
            <a:r>
              <a:rPr lang="en-GB" dirty="0" err="1"/>
              <a:t>krank</a:t>
            </a:r>
            <a:r>
              <a:rPr lang="en-GB" dirty="0"/>
              <a:t>. = Ich </a:t>
            </a:r>
            <a:r>
              <a:rPr lang="en-GB" dirty="0" err="1"/>
              <a:t>gehe</a:t>
            </a:r>
            <a:r>
              <a:rPr lang="en-GB" dirty="0"/>
              <a:t> </a:t>
            </a:r>
            <a:r>
              <a:rPr lang="en-GB" dirty="0" err="1"/>
              <a:t>gern</a:t>
            </a:r>
            <a:r>
              <a:rPr lang="en-GB" dirty="0"/>
              <a:t> ins Kino, </a:t>
            </a:r>
            <a:r>
              <a:rPr lang="en-GB" b="1" dirty="0" err="1">
                <a:solidFill>
                  <a:srgbClr val="FF0000"/>
                </a:solidFill>
              </a:rPr>
              <a:t>aber</a:t>
            </a:r>
            <a:r>
              <a:rPr lang="en-GB" dirty="0"/>
              <a:t> </a:t>
            </a:r>
            <a:r>
              <a:rPr lang="en-GB" dirty="0" err="1"/>
              <a:t>ich</a:t>
            </a:r>
            <a:r>
              <a:rPr lang="en-GB" dirty="0"/>
              <a:t> bin </a:t>
            </a:r>
            <a:r>
              <a:rPr lang="en-GB" dirty="0" err="1"/>
              <a:t>krank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i="1" dirty="0"/>
              <a:t>I like going to the cinema. + I’m ill.         = I like going to the cinema, </a:t>
            </a:r>
            <a:r>
              <a:rPr lang="en-GB" b="1" i="1" dirty="0">
                <a:solidFill>
                  <a:srgbClr val="FF0000"/>
                </a:solidFill>
              </a:rPr>
              <a:t>but</a:t>
            </a:r>
            <a:r>
              <a:rPr lang="en-GB" i="1" dirty="0"/>
              <a:t> I’m ill.</a:t>
            </a:r>
          </a:p>
          <a:p>
            <a:pPr marL="0" indent="0">
              <a:buNone/>
            </a:pPr>
            <a:endParaRPr lang="x-none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2C02E-7CF6-4446-811F-A1F4F281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619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4D9A-EE55-4A9E-B537-38F4B26BB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7" y="113334"/>
            <a:ext cx="11638722" cy="536023"/>
          </a:xfrm>
        </p:spPr>
        <p:txBody>
          <a:bodyPr>
            <a:normAutofit/>
          </a:bodyPr>
          <a:lstStyle/>
          <a:p>
            <a:r>
              <a:rPr lang="de-DE" sz="3200" dirty="0"/>
              <a:t>Welche Konjunktion ist besser? </a:t>
            </a:r>
            <a:r>
              <a:rPr lang="de-DE" sz="3200" dirty="0">
                <a:solidFill>
                  <a:srgbClr val="FF0000"/>
                </a:solidFill>
              </a:rPr>
              <a:t>Weil</a:t>
            </a:r>
            <a:r>
              <a:rPr lang="de-DE" sz="3200" dirty="0"/>
              <a:t> oder </a:t>
            </a:r>
            <a:r>
              <a:rPr lang="de-DE" sz="3200" dirty="0">
                <a:solidFill>
                  <a:srgbClr val="FF0000"/>
                </a:solidFill>
              </a:rPr>
              <a:t>aber</a:t>
            </a:r>
            <a:r>
              <a:rPr lang="de-DE" sz="3200" dirty="0"/>
              <a:t>? </a:t>
            </a:r>
            <a:endParaRPr lang="x-none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1D4E6-8919-4D36-83F9-2DDD3C4D5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217" y="1438896"/>
            <a:ext cx="11797748" cy="5240199"/>
          </a:xfrm>
        </p:spPr>
        <p:txBody>
          <a:bodyPr/>
          <a:lstStyle/>
          <a:p>
            <a:pPr marL="0" indent="0">
              <a:buNone/>
            </a:pPr>
            <a:endParaRPr lang="x-none" dirty="0"/>
          </a:p>
          <a:p>
            <a:endParaRPr lang="x-none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5BF7DA-4CA6-432C-99F6-64D822291909}"/>
              </a:ext>
            </a:extLst>
          </p:cNvPr>
          <p:cNvGraphicFramePr>
            <a:graphicFrameLocks noGrp="1"/>
          </p:cNvGraphicFramePr>
          <p:nvPr/>
        </p:nvGraphicFramePr>
        <p:xfrm>
          <a:off x="182217" y="743292"/>
          <a:ext cx="11797748" cy="55745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10270">
                  <a:extLst>
                    <a:ext uri="{9D8B030D-6E8A-4147-A177-3AD203B41FA5}">
                      <a16:colId xmlns:a16="http://schemas.microsoft.com/office/drawing/2014/main" val="2113876301"/>
                    </a:ext>
                  </a:extLst>
                </a:gridCol>
                <a:gridCol w="1815548">
                  <a:extLst>
                    <a:ext uri="{9D8B030D-6E8A-4147-A177-3AD203B41FA5}">
                      <a16:colId xmlns:a16="http://schemas.microsoft.com/office/drawing/2014/main" val="584886565"/>
                    </a:ext>
                  </a:extLst>
                </a:gridCol>
                <a:gridCol w="5671930">
                  <a:extLst>
                    <a:ext uri="{9D8B030D-6E8A-4147-A177-3AD203B41FA5}">
                      <a16:colId xmlns:a16="http://schemas.microsoft.com/office/drawing/2014/main" val="2910147744"/>
                    </a:ext>
                  </a:extLst>
                </a:gridCol>
              </a:tblGrid>
              <a:tr h="626845"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/>
                          </a:solidFill>
                        </a:rPr>
                        <a:t>Satz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solidFill>
                            <a:schemeClr val="tx1"/>
                          </a:solidFill>
                        </a:rPr>
                        <a:t>Satz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84642"/>
                  </a:ext>
                </a:extLst>
              </a:tr>
              <a:tr h="741440">
                <a:tc>
                  <a:txBody>
                    <a:bodyPr/>
                    <a:lstStyle/>
                    <a:p>
                      <a:r>
                        <a:rPr lang="en-GB" sz="2800" dirty="0"/>
                        <a:t>Pavel will </a:t>
                      </a:r>
                      <a:r>
                        <a:rPr lang="en-GB" sz="2800" dirty="0" err="1"/>
                        <a:t>frei</a:t>
                      </a:r>
                      <a:r>
                        <a:rPr lang="en-GB" sz="2800" dirty="0"/>
                        <a:t> sein,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/>
                        <a:t>weil</a:t>
                      </a:r>
                      <a:r>
                        <a:rPr lang="en-GB" sz="2800" dirty="0"/>
                        <a:t> / </a:t>
                      </a:r>
                      <a:r>
                        <a:rPr lang="en-GB" sz="2800" dirty="0" err="1"/>
                        <a:t>aber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/>
                        <a:t>er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ist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im</a:t>
                      </a:r>
                      <a:r>
                        <a:rPr lang="en-GB" sz="2800" dirty="0"/>
                        <a:t> Ghetto </a:t>
                      </a:r>
                      <a:r>
                        <a:rPr lang="en-GB" sz="2800" dirty="0" err="1"/>
                        <a:t>eingepfercht</a:t>
                      </a:r>
                      <a:r>
                        <a:rPr lang="en-GB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08688"/>
                  </a:ext>
                </a:extLst>
              </a:tr>
              <a:tr h="626845">
                <a:tc>
                  <a:txBody>
                    <a:bodyPr/>
                    <a:lstStyle/>
                    <a:p>
                      <a:r>
                        <a:rPr lang="en-GB" sz="2800" dirty="0"/>
                        <a:t>Der </a:t>
                      </a:r>
                      <a:r>
                        <a:rPr lang="en-GB" sz="2800" dirty="0" err="1"/>
                        <a:t>Schmetterling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fliegt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weg</a:t>
                      </a:r>
                      <a:r>
                        <a:rPr lang="en-GB" sz="28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/>
                        <a:t>weil</a:t>
                      </a:r>
                      <a:r>
                        <a:rPr lang="en-GB" sz="2800" dirty="0"/>
                        <a:t> / </a:t>
                      </a:r>
                      <a:r>
                        <a:rPr lang="en-GB" sz="2800" dirty="0" err="1"/>
                        <a:t>aber</a:t>
                      </a:r>
                      <a:endParaRPr lang="en-GB" sz="2800" dirty="0"/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/>
                        <a:t>Schmetterlinge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nicht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im</a:t>
                      </a:r>
                      <a:r>
                        <a:rPr lang="en-GB" sz="2800" dirty="0"/>
                        <a:t> Ghetto </a:t>
                      </a:r>
                      <a:r>
                        <a:rPr lang="en-GB" sz="2800" dirty="0" err="1"/>
                        <a:t>leben</a:t>
                      </a:r>
                      <a:r>
                        <a:rPr lang="en-GB" sz="2800" dirty="0"/>
                        <a:t>.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343766"/>
                  </a:ext>
                </a:extLst>
              </a:tr>
              <a:tr h="626845">
                <a:tc>
                  <a:txBody>
                    <a:bodyPr/>
                    <a:lstStyle/>
                    <a:p>
                      <a:r>
                        <a:rPr lang="en-GB" sz="2800" dirty="0"/>
                        <a:t>Die </a:t>
                      </a:r>
                      <a:r>
                        <a:rPr lang="en-GB" sz="2800" dirty="0" err="1"/>
                        <a:t>Juden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sind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eingepfercht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im</a:t>
                      </a:r>
                      <a:r>
                        <a:rPr lang="en-GB" sz="2800" dirty="0"/>
                        <a:t> Ghetto,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/>
                        <a:t>weil</a:t>
                      </a:r>
                      <a:r>
                        <a:rPr lang="en-GB" sz="2800" dirty="0"/>
                        <a:t> / </a:t>
                      </a:r>
                      <a:r>
                        <a:rPr lang="en-GB" sz="2800" dirty="0" err="1"/>
                        <a:t>aber</a:t>
                      </a:r>
                      <a:endParaRPr lang="en-GB" sz="2800" dirty="0"/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800" dirty="0"/>
                        <a:t>auf einem </a:t>
                      </a:r>
                      <a:r>
                        <a:rPr lang="en-GB" sz="2800" dirty="0"/>
                        <a:t>km</a:t>
                      </a:r>
                      <a:r>
                        <a:rPr lang="en-GB" sz="2800" baseline="30000" dirty="0"/>
                        <a:t>2 </a:t>
                      </a:r>
                      <a:r>
                        <a:rPr lang="de-DE" sz="2800" dirty="0"/>
                        <a:t>über 10,000 Menschen leben.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57103"/>
                  </a:ext>
                </a:extLst>
              </a:tr>
              <a:tr h="626845">
                <a:tc>
                  <a:txBody>
                    <a:bodyPr/>
                    <a:lstStyle/>
                    <a:p>
                      <a:r>
                        <a:rPr lang="en-GB" sz="2800" dirty="0"/>
                        <a:t>33,000 </a:t>
                      </a:r>
                      <a:r>
                        <a:rPr lang="en-GB" sz="2800" dirty="0" err="1"/>
                        <a:t>Juden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sterben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im</a:t>
                      </a:r>
                      <a:r>
                        <a:rPr lang="en-GB" sz="2800" dirty="0"/>
                        <a:t> Ghetto,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/>
                        <a:t>weil</a:t>
                      </a:r>
                      <a:r>
                        <a:rPr lang="en-GB" sz="2800" dirty="0"/>
                        <a:t> / </a:t>
                      </a:r>
                      <a:r>
                        <a:rPr lang="en-GB" sz="2800" dirty="0" err="1"/>
                        <a:t>aber</a:t>
                      </a:r>
                      <a:endParaRPr lang="en-GB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/>
                        <a:t>sie</a:t>
                      </a:r>
                      <a:r>
                        <a:rPr lang="en-GB" sz="2800" dirty="0"/>
                        <a:t> an Hunger und </a:t>
                      </a:r>
                      <a:r>
                        <a:rPr lang="en-GB" sz="2800" dirty="0" err="1"/>
                        <a:t>Infektionen</a:t>
                      </a:r>
                      <a:r>
                        <a:rPr lang="en-GB" sz="2800" dirty="0"/>
                        <a:t> </a:t>
                      </a:r>
                      <a:r>
                        <a:rPr lang="en-GB" sz="2800" dirty="0" err="1"/>
                        <a:t>leiden</a:t>
                      </a:r>
                      <a:r>
                        <a:rPr lang="en-GB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630017"/>
                  </a:ext>
                </a:extLst>
              </a:tr>
              <a:tr h="626845">
                <a:tc>
                  <a:txBody>
                    <a:bodyPr/>
                    <a:lstStyle/>
                    <a:p>
                      <a:r>
                        <a:rPr lang="en-GB" sz="2800" dirty="0"/>
                        <a:t>Das Leben </a:t>
                      </a:r>
                      <a:r>
                        <a:rPr lang="en-GB" sz="2800" dirty="0" err="1"/>
                        <a:t>im</a:t>
                      </a:r>
                      <a:r>
                        <a:rPr lang="en-GB" sz="2800" dirty="0"/>
                        <a:t> Ghetto </a:t>
                      </a:r>
                      <a:r>
                        <a:rPr lang="en-GB" sz="2800" dirty="0" err="1"/>
                        <a:t>ist</a:t>
                      </a:r>
                      <a:r>
                        <a:rPr lang="en-GB" sz="2800" dirty="0"/>
                        <a:t> 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/>
                        <a:t>weil</a:t>
                      </a:r>
                      <a:r>
                        <a:rPr lang="en-GB" sz="2800" dirty="0"/>
                        <a:t> / </a:t>
                      </a:r>
                      <a:r>
                        <a:rPr lang="en-GB" sz="2800" dirty="0" err="1"/>
                        <a:t>aber</a:t>
                      </a:r>
                      <a:endParaRPr lang="en-GB" sz="2800" dirty="0"/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17,000 </a:t>
                      </a:r>
                      <a:r>
                        <a:rPr lang="en-GB" sz="2800" dirty="0" err="1"/>
                        <a:t>Juden</a:t>
                      </a:r>
                      <a:r>
                        <a:rPr lang="en-GB" sz="2800" dirty="0"/>
                        <a:t> </a:t>
                      </a:r>
                      <a:r>
                        <a:rPr lang="de-DE" sz="2800" dirty="0"/>
                        <a:t>überleben.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21266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4F4DD-033D-4C0A-B0C3-73FCAC188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876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E656C-EB16-4AE2-ADD0-F143B329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232603"/>
            <a:ext cx="10452652" cy="668545"/>
          </a:xfrm>
        </p:spPr>
        <p:txBody>
          <a:bodyPr>
            <a:normAutofit/>
          </a:bodyPr>
          <a:lstStyle/>
          <a:p>
            <a:r>
              <a:rPr lang="en-GB" sz="3200" b="1" dirty="0"/>
              <a:t>Focus on literary technique: </a:t>
            </a:r>
            <a:r>
              <a:rPr lang="en-GB" sz="3200" b="1" dirty="0" err="1"/>
              <a:t>Personifikation</a:t>
            </a:r>
            <a:r>
              <a:rPr lang="en-GB" sz="3200" b="1" dirty="0"/>
              <a:t> (personification)</a:t>
            </a:r>
            <a:endParaRPr lang="x-non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AB543-A66E-4B32-BEB4-80E086CE9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1965"/>
            <a:ext cx="12191999" cy="5156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Definition</a:t>
            </a:r>
            <a:r>
              <a:rPr lang="en-GB" dirty="0"/>
              <a:t>: </a:t>
            </a:r>
            <a:r>
              <a:rPr lang="en-GB" dirty="0" err="1"/>
              <a:t>Objekt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Tier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Mensch </a:t>
            </a:r>
            <a:r>
              <a:rPr lang="en-GB" dirty="0" err="1"/>
              <a:t>präsentiert</a:t>
            </a:r>
            <a:r>
              <a:rPr lang="en-GB" dirty="0"/>
              <a:t> / </a:t>
            </a:r>
            <a:r>
              <a:rPr lang="en-GB" dirty="0" err="1"/>
              <a:t>handelt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Mensch.</a:t>
            </a:r>
          </a:p>
          <a:p>
            <a:pPr marL="0" indent="0">
              <a:buNone/>
            </a:pPr>
            <a:r>
              <a:rPr lang="en-GB" i="1" dirty="0"/>
              <a:t>Definition: An object or animal is presented as / acts like a human being.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Beispiel</a:t>
            </a:r>
            <a:r>
              <a:rPr lang="en-GB" dirty="0"/>
              <a:t>: Der </a:t>
            </a:r>
            <a:r>
              <a:rPr lang="en-GB" dirty="0" err="1"/>
              <a:t>Mond</a:t>
            </a:r>
            <a:r>
              <a:rPr lang="en-GB" dirty="0"/>
              <a:t> </a:t>
            </a:r>
            <a:r>
              <a:rPr lang="en-GB" dirty="0" err="1"/>
              <a:t>lachte</a:t>
            </a:r>
            <a:r>
              <a:rPr lang="en-GB" dirty="0"/>
              <a:t> </a:t>
            </a:r>
            <a:r>
              <a:rPr lang="en-GB" dirty="0" err="1"/>
              <a:t>uns</a:t>
            </a:r>
            <a:r>
              <a:rPr lang="en-GB" dirty="0"/>
              <a:t> an.  Der </a:t>
            </a:r>
            <a:r>
              <a:rPr lang="en-GB" dirty="0" err="1"/>
              <a:t>Hase</a:t>
            </a:r>
            <a:r>
              <a:rPr lang="en-GB" dirty="0"/>
              <a:t> </a:t>
            </a:r>
            <a:r>
              <a:rPr lang="en-GB" dirty="0" err="1"/>
              <a:t>winkte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Wolf.</a:t>
            </a:r>
          </a:p>
          <a:p>
            <a:pPr marL="0" indent="0">
              <a:buNone/>
            </a:pPr>
            <a:r>
              <a:rPr lang="en-GB" i="1" dirty="0"/>
              <a:t>Example: The moon smiled at us.   The hare waved at the wolf.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Effekt</a:t>
            </a:r>
            <a:r>
              <a:rPr lang="en-GB" b="1" dirty="0"/>
              <a:t>: </a:t>
            </a:r>
          </a:p>
          <a:p>
            <a:r>
              <a:rPr lang="en-GB" dirty="0"/>
              <a:t>Leben in den </a:t>
            </a:r>
            <a:r>
              <a:rPr lang="en-GB" dirty="0" err="1"/>
              <a:t>Objekten</a:t>
            </a:r>
            <a:endParaRPr lang="en-GB" sz="1800" dirty="0"/>
          </a:p>
          <a:p>
            <a:r>
              <a:rPr lang="en-GB" sz="2800" dirty="0" err="1"/>
              <a:t>Bilder</a:t>
            </a:r>
            <a:r>
              <a:rPr lang="en-GB" sz="2800" dirty="0"/>
              <a:t> und </a:t>
            </a:r>
            <a:r>
              <a:rPr lang="en-GB" sz="2800" dirty="0" err="1"/>
              <a:t>Metaphern</a:t>
            </a:r>
            <a:r>
              <a:rPr lang="en-GB" sz="2800" dirty="0"/>
              <a:t> </a:t>
            </a:r>
            <a:endParaRPr lang="en-GB" dirty="0"/>
          </a:p>
          <a:p>
            <a:pPr marL="3200400" lvl="7" indent="0">
              <a:buNone/>
            </a:pPr>
            <a:r>
              <a:rPr lang="en-GB" dirty="0"/>
              <a:t>	</a:t>
            </a:r>
          </a:p>
          <a:p>
            <a:endParaRPr lang="x-non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3125D3-B087-456C-A8F8-735CBA3C6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19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17" y="3820968"/>
            <a:ext cx="2535382" cy="2535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40635" y="6393787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7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369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5E09-48AC-4AF7-9AC4-C57B9701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453" y="565608"/>
            <a:ext cx="5364636" cy="1187777"/>
          </a:xfrm>
        </p:spPr>
        <p:txBody>
          <a:bodyPr/>
          <a:lstStyle/>
          <a:p>
            <a:r>
              <a:rPr lang="en-GB" b="1" dirty="0"/>
              <a:t>Still und </a:t>
            </a:r>
            <a:r>
              <a:rPr lang="en-GB" b="1" dirty="0" err="1"/>
              <a:t>entspannt</a:t>
            </a:r>
            <a:r>
              <a:rPr lang="en-GB" b="1" dirty="0"/>
              <a:t>: </a:t>
            </a:r>
            <a:endParaRPr lang="x-none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116495-3DF5-4B24-85F8-3CF925FDE492}"/>
              </a:ext>
            </a:extLst>
          </p:cNvPr>
          <p:cNvSpPr txBox="1">
            <a:spLocks/>
          </p:cNvSpPr>
          <p:nvPr/>
        </p:nvSpPr>
        <p:spPr>
          <a:xfrm>
            <a:off x="4320649" y="1997820"/>
            <a:ext cx="5661551" cy="1282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hlinkClick r:id="rId2"/>
              </a:rPr>
              <a:t>ein</a:t>
            </a:r>
            <a:r>
              <a:rPr lang="en-GB" b="1" dirty="0">
                <a:hlinkClick r:id="rId2"/>
              </a:rPr>
              <a:t> Video (</a:t>
            </a:r>
            <a:r>
              <a:rPr lang="en-GB" b="1" dirty="0" err="1">
                <a:hlinkClick r:id="rId2"/>
              </a:rPr>
              <a:t>drei</a:t>
            </a:r>
            <a:r>
              <a:rPr lang="en-GB" b="1" dirty="0">
                <a:hlinkClick r:id="rId2"/>
              </a:rPr>
              <a:t> </a:t>
            </a:r>
            <a:r>
              <a:rPr lang="en-GB" b="1" dirty="0" err="1">
                <a:hlinkClick r:id="rId2"/>
              </a:rPr>
              <a:t>Minuten</a:t>
            </a:r>
            <a:r>
              <a:rPr lang="en-GB" b="1" dirty="0">
                <a:hlinkClick r:id="rId3"/>
              </a:rPr>
              <a:t>)</a:t>
            </a:r>
            <a:endParaRPr lang="x-none" b="1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B924A23-1194-4B8F-B94B-ECD04EBE1A98}"/>
              </a:ext>
            </a:extLst>
          </p:cNvPr>
          <p:cNvSpPr txBox="1">
            <a:spLocks/>
          </p:cNvSpPr>
          <p:nvPr/>
        </p:nvSpPr>
        <p:spPr>
          <a:xfrm>
            <a:off x="7563850" y="4806348"/>
            <a:ext cx="5582174" cy="1589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Der Schmetterling</a:t>
            </a:r>
            <a:endParaRPr lang="x-none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AA4243-EB02-4DE2-A6BE-826288E1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2</a:t>
            </a:fld>
            <a:endParaRPr lang="x-non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7" y="2079838"/>
            <a:ext cx="3151289" cy="4459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127" y="6538912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60838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FA75E-D627-4F2D-AE44-2C354EA6B5E1}"/>
              </a:ext>
            </a:extLst>
          </p:cNvPr>
          <p:cNvSpPr txBox="1"/>
          <p:nvPr/>
        </p:nvSpPr>
        <p:spPr>
          <a:xfrm>
            <a:off x="280361" y="781387"/>
            <a:ext cx="51225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Der letzte, der allerletzte,</a:t>
            </a:r>
            <a:br>
              <a:rPr lang="de-DE" sz="2000" b="1" dirty="0"/>
            </a:br>
            <a:r>
              <a:rPr lang="de-DE" sz="2000" b="1" dirty="0"/>
              <a:t>so kräftig, hell, gelb schimmernd,</a:t>
            </a:r>
            <a:br>
              <a:rPr lang="de-DE" sz="2000" b="1" dirty="0"/>
            </a:br>
            <a:r>
              <a:rPr lang="de-DE" sz="2000" b="1" dirty="0"/>
              <a:t>als würden sich die Tränen der Sonne</a:t>
            </a:r>
            <a:br>
              <a:rPr lang="de-DE" sz="2000" b="1" dirty="0"/>
            </a:br>
            <a:r>
              <a:rPr lang="de-DE" sz="2000" b="1" dirty="0"/>
              <a:t>auf einem weißen Stein niederlassen.</a:t>
            </a:r>
            <a:br>
              <a:rPr lang="de-DE" sz="2000" b="1" dirty="0"/>
            </a:br>
            <a:r>
              <a:rPr lang="de-DE" sz="2000" b="1" dirty="0"/>
              <a:t>So ein tiefes, tiefes Gelb</a:t>
            </a:r>
            <a:br>
              <a:rPr lang="de-DE" sz="2000" b="1" dirty="0"/>
            </a:br>
            <a:r>
              <a:rPr lang="de-DE" sz="2000" b="1" dirty="0"/>
              <a:t>er hebt sich ganz leicht nach oben.</a:t>
            </a:r>
            <a:br>
              <a:rPr lang="de-DE" sz="2000" b="1" dirty="0"/>
            </a:br>
            <a:r>
              <a:rPr lang="de-DE" sz="2000" b="1" dirty="0"/>
              <a:t>Er verschwand weil, so glaube ich,</a:t>
            </a:r>
            <a:br>
              <a:rPr lang="de-DE" sz="2000" b="1" dirty="0"/>
            </a:br>
            <a:r>
              <a:rPr lang="de-DE" sz="2000" b="1" dirty="0"/>
              <a:t>weil er der Welt </a:t>
            </a:r>
            <a:br>
              <a:rPr lang="de-DE" sz="2000" b="1" dirty="0"/>
            </a:br>
            <a:r>
              <a:rPr lang="de-DE" sz="2000" b="1" dirty="0"/>
              <a:t>einen Abschiedskuss geben wollte.</a:t>
            </a:r>
            <a:br>
              <a:rPr lang="de-DE" sz="2000" b="1" dirty="0"/>
            </a:br>
            <a:r>
              <a:rPr lang="de-DE" sz="2000" b="1" dirty="0"/>
              <a:t>Seit sieben Wochen lebe ich hier.</a:t>
            </a:r>
            <a:br>
              <a:rPr lang="de-DE" sz="2000" b="1" dirty="0"/>
            </a:br>
            <a:r>
              <a:rPr lang="de-DE" sz="2000" b="1" dirty="0"/>
              <a:t>Eingepfercht im Ghetto.</a:t>
            </a:r>
            <a:br>
              <a:rPr lang="de-DE" sz="2000" b="1" dirty="0"/>
            </a:br>
            <a:r>
              <a:rPr lang="de-DE" sz="2000" b="1" dirty="0"/>
              <a:t>Aber ich habe hier meine Freunde gefunden.</a:t>
            </a:r>
            <a:br>
              <a:rPr lang="de-DE" sz="2000" b="1" dirty="0"/>
            </a:br>
            <a:r>
              <a:rPr lang="de-DE" sz="2000" b="1" dirty="0"/>
              <a:t>Der Löwenzahn verlangt nach mir</a:t>
            </a:r>
            <a:br>
              <a:rPr lang="de-DE" sz="2000" b="1" dirty="0"/>
            </a:br>
            <a:r>
              <a:rPr lang="de-DE" sz="2000" b="1" dirty="0"/>
              <a:t>und die weißen Kerzen der Kastanien im Hof.</a:t>
            </a:r>
            <a:br>
              <a:rPr lang="de-DE" sz="2000" b="1" dirty="0"/>
            </a:br>
            <a:r>
              <a:rPr lang="de-DE" sz="2000" b="1" dirty="0"/>
              <a:t>Aber ich habe niemals </a:t>
            </a:r>
            <a:br>
              <a:rPr lang="de-DE" sz="2000" b="1" dirty="0"/>
            </a:br>
            <a:r>
              <a:rPr lang="de-DE" sz="2000" b="1" dirty="0"/>
              <a:t>einen zweiten Schmetterling gesehen.</a:t>
            </a:r>
            <a:br>
              <a:rPr lang="de-DE" sz="2000" b="1" dirty="0"/>
            </a:br>
            <a:r>
              <a:rPr lang="de-DE" sz="2000" b="1" dirty="0"/>
              <a:t>Dieser Schmetterling war der letzte seiner Art.</a:t>
            </a:r>
            <a:br>
              <a:rPr lang="de-DE" sz="2000" b="1" dirty="0"/>
            </a:br>
            <a:r>
              <a:rPr lang="de-DE" sz="2000" b="1" dirty="0"/>
              <a:t>Schmetterlinge leben nicht hier,</a:t>
            </a:r>
            <a:br>
              <a:rPr lang="de-DE" sz="2000" b="1" dirty="0"/>
            </a:br>
            <a:r>
              <a:rPr lang="de-DE" sz="2000" b="1" dirty="0"/>
              <a:t>im Ghetto.</a:t>
            </a:r>
          </a:p>
          <a:p>
            <a:endParaRPr lang="de-DE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068EC-0592-4904-93C6-74449EBCBCD6}"/>
              </a:ext>
            </a:extLst>
          </p:cNvPr>
          <p:cNvSpPr txBox="1"/>
          <p:nvPr/>
        </p:nvSpPr>
        <p:spPr>
          <a:xfrm>
            <a:off x="6292113" y="1743389"/>
            <a:ext cx="533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last, the very last,</a:t>
            </a:r>
            <a:br>
              <a:rPr lang="en-GB" sz="2000" b="1" dirty="0"/>
            </a:br>
            <a:r>
              <a:rPr lang="en-GB" sz="2000" b="1" dirty="0"/>
              <a:t>So richly, brightly, dazzlingly yellow.</a:t>
            </a:r>
            <a:endParaRPr lang="x-none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EF114-9FDC-45D7-82CC-32C095121EE5}"/>
              </a:ext>
            </a:extLst>
          </p:cNvPr>
          <p:cNvSpPr/>
          <p:nvPr/>
        </p:nvSpPr>
        <p:spPr>
          <a:xfrm>
            <a:off x="6292113" y="23713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As if the sun’s tears settled on a white stone.</a:t>
            </a:r>
            <a:endParaRPr lang="x-none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5F894-0B05-4535-9B23-D2BE8AB86139}"/>
              </a:ext>
            </a:extLst>
          </p:cNvPr>
          <p:cNvSpPr/>
          <p:nvPr/>
        </p:nvSpPr>
        <p:spPr>
          <a:xfrm>
            <a:off x="6292113" y="2637418"/>
            <a:ext cx="6078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Such a deep, deep yellow</a:t>
            </a:r>
            <a:br>
              <a:rPr lang="en-GB" sz="2000" b="1" dirty="0"/>
            </a:br>
            <a:r>
              <a:rPr lang="en-GB" sz="2000" b="1" dirty="0"/>
              <a:t>It is carried lightly way up high.</a:t>
            </a:r>
            <a:endParaRPr lang="x-none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D7791-ECE0-4390-8A10-6059506254BC}"/>
              </a:ext>
            </a:extLst>
          </p:cNvPr>
          <p:cNvSpPr/>
          <p:nvPr/>
        </p:nvSpPr>
        <p:spPr>
          <a:xfrm>
            <a:off x="6274739" y="3235023"/>
            <a:ext cx="5975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It went away, I think, because it wished</a:t>
            </a:r>
            <a:br>
              <a:rPr lang="en-GB" sz="2000" b="1" dirty="0"/>
            </a:br>
            <a:r>
              <a:rPr lang="en-GB" sz="2000" b="1" dirty="0"/>
              <a:t>to kiss the world goodbye.</a:t>
            </a:r>
            <a:endParaRPr lang="x-none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DED2-6547-4F4E-9A7A-9E1DCDDB9B6F}"/>
              </a:ext>
            </a:extLst>
          </p:cNvPr>
          <p:cNvSpPr/>
          <p:nvPr/>
        </p:nvSpPr>
        <p:spPr>
          <a:xfrm>
            <a:off x="6274739" y="379536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For seven weeks I've lived in here,</a:t>
            </a:r>
            <a:br>
              <a:rPr lang="en-GB" sz="2000" b="1" dirty="0"/>
            </a:br>
            <a:r>
              <a:rPr lang="en-GB" sz="2000" b="1" dirty="0"/>
              <a:t>Penned up inside this ghetto</a:t>
            </a:r>
            <a:br>
              <a:rPr lang="en-GB" sz="2000" b="1" dirty="0"/>
            </a:br>
            <a:r>
              <a:rPr lang="en-GB" sz="2000" b="1" dirty="0"/>
              <a:t>But I have found my people here.</a:t>
            </a:r>
            <a:endParaRPr lang="x-none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EC50C-C35D-45E2-BC5E-4D73F7F5ABC5}"/>
              </a:ext>
            </a:extLst>
          </p:cNvPr>
          <p:cNvSpPr/>
          <p:nvPr/>
        </p:nvSpPr>
        <p:spPr>
          <a:xfrm>
            <a:off x="6274739" y="469243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The dandelions call to me</a:t>
            </a:r>
            <a:br>
              <a:rPr lang="en-GB" sz="2000" b="1" dirty="0"/>
            </a:br>
            <a:r>
              <a:rPr lang="en-GB" sz="2000" b="1" dirty="0"/>
              <a:t>And the white chestnut candles in the court.</a:t>
            </a:r>
            <a:br>
              <a:rPr lang="en-GB" sz="2000" b="1" dirty="0"/>
            </a:br>
            <a:r>
              <a:rPr lang="en-GB" sz="2000" b="1" dirty="0"/>
              <a:t>But I never saw another butterfly.</a:t>
            </a:r>
            <a:endParaRPr lang="x-none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015DD-5579-4C7F-A791-966584EF7428}"/>
              </a:ext>
            </a:extLst>
          </p:cNvPr>
          <p:cNvSpPr/>
          <p:nvPr/>
        </p:nvSpPr>
        <p:spPr>
          <a:xfrm>
            <a:off x="6274739" y="56022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That butterfly was the last one of its kind.</a:t>
            </a:r>
            <a:endParaRPr lang="x-none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6BBAA-49FB-4471-B727-CCAD2BEA97A9}"/>
              </a:ext>
            </a:extLst>
          </p:cNvPr>
          <p:cNvSpPr/>
          <p:nvPr/>
        </p:nvSpPr>
        <p:spPr>
          <a:xfrm>
            <a:off x="6257365" y="59003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Butterflies don't live in here,</a:t>
            </a:r>
            <a:br>
              <a:rPr lang="en-GB" sz="2000" b="1" dirty="0"/>
            </a:br>
            <a:r>
              <a:rPr lang="en-GB" sz="2000" b="1" dirty="0"/>
              <a:t>In the ghetto.</a:t>
            </a:r>
            <a:endParaRPr lang="x-none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82A37-B122-4B34-83C4-EEDADE21120C}"/>
              </a:ext>
            </a:extLst>
          </p:cNvPr>
          <p:cNvSpPr txBox="1"/>
          <p:nvPr/>
        </p:nvSpPr>
        <p:spPr>
          <a:xfrm>
            <a:off x="394661" y="463826"/>
            <a:ext cx="367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Der </a:t>
            </a:r>
            <a:r>
              <a:rPr lang="en-GB" sz="2000" b="1" dirty="0" err="1"/>
              <a:t>Schmetterling</a:t>
            </a:r>
            <a:endParaRPr lang="x-none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1D0AE-4B32-43A1-AE1C-F52109160138}"/>
              </a:ext>
            </a:extLst>
          </p:cNvPr>
          <p:cNvSpPr txBox="1"/>
          <p:nvPr/>
        </p:nvSpPr>
        <p:spPr>
          <a:xfrm>
            <a:off x="6292113" y="1311566"/>
            <a:ext cx="367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Butterfly</a:t>
            </a:r>
            <a:endParaRPr lang="x-none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65708" y="119270"/>
            <a:ext cx="800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Findet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Personifikationen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im</a:t>
            </a:r>
            <a:r>
              <a:rPr lang="en-GB" sz="2400" b="1" dirty="0">
                <a:solidFill>
                  <a:srgbClr val="FF0000"/>
                </a:solidFill>
              </a:rPr>
              <a:t> Text. </a:t>
            </a:r>
            <a:r>
              <a:rPr lang="en-GB" sz="2400" b="1" dirty="0" err="1">
                <a:solidFill>
                  <a:srgbClr val="FF0000"/>
                </a:solidFill>
              </a:rPr>
              <a:t>Unterstreicht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sie</a:t>
            </a:r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GB" dirty="0"/>
              <a:t>Definition: </a:t>
            </a:r>
            <a:r>
              <a:rPr lang="en-GB" dirty="0" err="1"/>
              <a:t>Objekt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Tier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Mensch </a:t>
            </a:r>
            <a:r>
              <a:rPr lang="en-GB" dirty="0" err="1"/>
              <a:t>präsentiert</a:t>
            </a:r>
            <a:r>
              <a:rPr lang="en-GB" dirty="0"/>
              <a:t> / </a:t>
            </a:r>
            <a:r>
              <a:rPr lang="en-GB" dirty="0" err="1"/>
              <a:t>handelt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Mensch.</a:t>
            </a:r>
          </a:p>
          <a:p>
            <a:r>
              <a:rPr lang="en-GB" i="1" dirty="0"/>
              <a:t>Definition: An object or animal is presented as / acts like a human being.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D7981CC-6A94-4FE8-BA27-0F88A312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20</a:t>
            </a:fld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05A62-D5FA-4017-8E84-2BE7A5FA08D3}"/>
              </a:ext>
            </a:extLst>
          </p:cNvPr>
          <p:cNvSpPr txBox="1"/>
          <p:nvPr/>
        </p:nvSpPr>
        <p:spPr>
          <a:xfrm>
            <a:off x="2940491" y="6477000"/>
            <a:ext cx="27431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de-DE" sz="900" b="1" dirty="0"/>
              <a:t>Copyright: © Europa Verlag GmbH &amp; Co. KG, 1968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91805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FA75E-D627-4F2D-AE44-2C354EA6B5E1}"/>
              </a:ext>
            </a:extLst>
          </p:cNvPr>
          <p:cNvSpPr txBox="1"/>
          <p:nvPr/>
        </p:nvSpPr>
        <p:spPr>
          <a:xfrm>
            <a:off x="116365" y="972865"/>
            <a:ext cx="5158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Der letzte, der allerletzte,</a:t>
            </a:r>
            <a:br>
              <a:rPr lang="de-DE" sz="2000" b="1" dirty="0"/>
            </a:br>
            <a:r>
              <a:rPr lang="de-DE" sz="2000" b="1" dirty="0"/>
              <a:t>so kräftig, hell, gelb schimmernd,</a:t>
            </a:r>
            <a:br>
              <a:rPr lang="de-DE" sz="2000" b="1" dirty="0"/>
            </a:br>
            <a:r>
              <a:rPr lang="de-DE" sz="2000" b="1" dirty="0"/>
              <a:t>als würden sich die </a:t>
            </a:r>
            <a:r>
              <a:rPr lang="de-DE" sz="2000" b="1" u="sng" dirty="0"/>
              <a:t>Tränen der Sonne</a:t>
            </a:r>
            <a:br>
              <a:rPr lang="de-DE" sz="2000" b="1" dirty="0"/>
            </a:br>
            <a:r>
              <a:rPr lang="de-DE" sz="2000" b="1" dirty="0"/>
              <a:t>auf einem weißen Stein niederlassen.</a:t>
            </a:r>
            <a:br>
              <a:rPr lang="de-DE" sz="2000" b="1" dirty="0"/>
            </a:br>
            <a:r>
              <a:rPr lang="de-DE" sz="2000" b="1" dirty="0"/>
              <a:t>So ein tiefes, tiefes Gelb</a:t>
            </a:r>
            <a:br>
              <a:rPr lang="de-DE" sz="2000" b="1" dirty="0"/>
            </a:br>
            <a:r>
              <a:rPr lang="de-DE" sz="2000" b="1" dirty="0"/>
              <a:t>er hebt sich ganz leicht nach oben.</a:t>
            </a:r>
            <a:br>
              <a:rPr lang="de-DE" sz="2000" b="1" dirty="0"/>
            </a:br>
            <a:r>
              <a:rPr lang="de-DE" sz="2000" b="1" dirty="0"/>
              <a:t>Er verschwand weil, so glaube ich,</a:t>
            </a:r>
            <a:br>
              <a:rPr lang="de-DE" sz="2000" b="1" dirty="0"/>
            </a:br>
            <a:r>
              <a:rPr lang="de-DE" sz="2000" b="1" u="sng" dirty="0"/>
              <a:t>weil er der Welt </a:t>
            </a:r>
            <a:br>
              <a:rPr lang="de-DE" sz="2000" b="1" u="sng" dirty="0"/>
            </a:br>
            <a:r>
              <a:rPr lang="de-DE" sz="2000" b="1" u="sng" dirty="0"/>
              <a:t>einen Abschiedskuss geben wollte.</a:t>
            </a:r>
            <a:br>
              <a:rPr lang="de-DE" sz="2000" b="1" u="sng" dirty="0"/>
            </a:br>
            <a:r>
              <a:rPr lang="de-DE" sz="2000" b="1" dirty="0"/>
              <a:t>Seit sieben Wochen lebe ich hier.</a:t>
            </a:r>
            <a:br>
              <a:rPr lang="de-DE" sz="2000" b="1" dirty="0"/>
            </a:br>
            <a:r>
              <a:rPr lang="de-DE" sz="2000" b="1" dirty="0"/>
              <a:t>Eingepfercht im Ghetto.</a:t>
            </a:r>
            <a:br>
              <a:rPr lang="de-DE" sz="2000" b="1" dirty="0"/>
            </a:br>
            <a:r>
              <a:rPr lang="de-DE" sz="2000" b="1" dirty="0"/>
              <a:t>Aber ich habe hier meine Freunde gefunden.</a:t>
            </a:r>
            <a:br>
              <a:rPr lang="de-DE" sz="2000" b="1" dirty="0"/>
            </a:br>
            <a:r>
              <a:rPr lang="de-DE" sz="2000" b="1" u="sng" dirty="0"/>
              <a:t>Der Löwenzahn verlangt nach mir</a:t>
            </a:r>
            <a:br>
              <a:rPr lang="de-DE" sz="2000" b="1" dirty="0"/>
            </a:br>
            <a:r>
              <a:rPr lang="de-DE" sz="2000" b="1" dirty="0"/>
              <a:t>und die weißen Kerzen der Kastanien im Hof.</a:t>
            </a:r>
            <a:br>
              <a:rPr lang="de-DE" sz="2000" b="1" dirty="0"/>
            </a:br>
            <a:r>
              <a:rPr lang="de-DE" sz="2000" b="1" dirty="0"/>
              <a:t>Aber ich habe niemals </a:t>
            </a:r>
            <a:br>
              <a:rPr lang="de-DE" sz="2000" b="1" dirty="0"/>
            </a:br>
            <a:r>
              <a:rPr lang="de-DE" sz="2000" b="1" dirty="0"/>
              <a:t>einen zweiten Schmetterling gesehen.</a:t>
            </a:r>
            <a:br>
              <a:rPr lang="de-DE" sz="2000" b="1" dirty="0"/>
            </a:br>
            <a:r>
              <a:rPr lang="de-DE" sz="2000" b="1" dirty="0"/>
              <a:t>Dieser Schmetterling war der letzte seiner Art.</a:t>
            </a:r>
            <a:br>
              <a:rPr lang="de-DE" sz="2000" b="1" dirty="0"/>
            </a:br>
            <a:r>
              <a:rPr lang="de-DE" sz="2000" b="1" dirty="0"/>
              <a:t>Schmetterlinge leben nicht hier,</a:t>
            </a:r>
            <a:br>
              <a:rPr lang="de-DE" sz="2000" b="1" dirty="0"/>
            </a:br>
            <a:r>
              <a:rPr lang="de-DE" sz="2000" b="1" dirty="0"/>
              <a:t>im Ghetto.      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068EC-0592-4904-93C6-74449EBCBCD6}"/>
              </a:ext>
            </a:extLst>
          </p:cNvPr>
          <p:cNvSpPr txBox="1"/>
          <p:nvPr/>
        </p:nvSpPr>
        <p:spPr>
          <a:xfrm>
            <a:off x="6292113" y="1743389"/>
            <a:ext cx="5338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last, the very last,</a:t>
            </a:r>
            <a:br>
              <a:rPr lang="en-GB" sz="2000" b="1" dirty="0"/>
            </a:br>
            <a:r>
              <a:rPr lang="en-GB" sz="2000" b="1" dirty="0"/>
              <a:t>So richly, brightly, dazzlingly yellow.</a:t>
            </a:r>
            <a:endParaRPr lang="x-none" sz="2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EF114-9FDC-45D7-82CC-32C095121EE5}"/>
              </a:ext>
            </a:extLst>
          </p:cNvPr>
          <p:cNvSpPr/>
          <p:nvPr/>
        </p:nvSpPr>
        <p:spPr>
          <a:xfrm>
            <a:off x="6292113" y="237137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As if the </a:t>
            </a:r>
            <a:r>
              <a:rPr lang="en-GB" sz="2000" b="1" u="sng" dirty="0"/>
              <a:t>sun’s tears </a:t>
            </a:r>
            <a:r>
              <a:rPr lang="en-GB" sz="2000" b="1" dirty="0"/>
              <a:t>settled on a white stone.</a:t>
            </a:r>
            <a:endParaRPr lang="x-none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35F894-0B05-4535-9B23-D2BE8AB86139}"/>
              </a:ext>
            </a:extLst>
          </p:cNvPr>
          <p:cNvSpPr/>
          <p:nvPr/>
        </p:nvSpPr>
        <p:spPr>
          <a:xfrm>
            <a:off x="6292113" y="2637418"/>
            <a:ext cx="6078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Such a deep, deep yellow</a:t>
            </a:r>
            <a:br>
              <a:rPr lang="en-GB" sz="2000" b="1" dirty="0"/>
            </a:br>
            <a:r>
              <a:rPr lang="en-GB" sz="2000" b="1" dirty="0"/>
              <a:t>It is carried lightly way up high.</a:t>
            </a:r>
            <a:endParaRPr lang="x-none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D7791-ECE0-4390-8A10-6059506254BC}"/>
              </a:ext>
            </a:extLst>
          </p:cNvPr>
          <p:cNvSpPr/>
          <p:nvPr/>
        </p:nvSpPr>
        <p:spPr>
          <a:xfrm>
            <a:off x="6274739" y="3235023"/>
            <a:ext cx="5797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It went away, I think, because it wished</a:t>
            </a:r>
            <a:br>
              <a:rPr lang="en-GB" sz="2000" b="1" dirty="0"/>
            </a:br>
            <a:r>
              <a:rPr lang="en-GB" sz="2000" b="1" u="sng" dirty="0"/>
              <a:t>to kiss the world goodbye.</a:t>
            </a:r>
            <a:endParaRPr lang="x-none" sz="2000" b="1" u="sng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20DED2-6547-4F4E-9A7A-9E1DCDDB9B6F}"/>
              </a:ext>
            </a:extLst>
          </p:cNvPr>
          <p:cNvSpPr/>
          <p:nvPr/>
        </p:nvSpPr>
        <p:spPr>
          <a:xfrm>
            <a:off x="6274739" y="3795368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For seven weeks I've lived in here,</a:t>
            </a:r>
            <a:br>
              <a:rPr lang="en-GB" sz="2000" b="1" dirty="0"/>
            </a:br>
            <a:r>
              <a:rPr lang="en-GB" sz="2000" b="1" dirty="0"/>
              <a:t>Penned up inside this ghetto</a:t>
            </a:r>
            <a:br>
              <a:rPr lang="en-GB" sz="2000" b="1" dirty="0"/>
            </a:br>
            <a:r>
              <a:rPr lang="en-GB" sz="2000" b="1" dirty="0"/>
              <a:t>But I have found my people here.</a:t>
            </a:r>
            <a:endParaRPr lang="x-none" sz="2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CEC50C-C35D-45E2-BC5E-4D73F7F5ABC5}"/>
              </a:ext>
            </a:extLst>
          </p:cNvPr>
          <p:cNvSpPr/>
          <p:nvPr/>
        </p:nvSpPr>
        <p:spPr>
          <a:xfrm>
            <a:off x="6274739" y="4692439"/>
            <a:ext cx="59172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u="sng" dirty="0"/>
              <a:t>The dandelions call to me</a:t>
            </a:r>
            <a:br>
              <a:rPr lang="en-GB" sz="2000" b="1" u="sng" dirty="0"/>
            </a:br>
            <a:r>
              <a:rPr lang="en-GB" sz="2000" b="1" dirty="0"/>
              <a:t>And the white chestnut candles in the court.</a:t>
            </a:r>
            <a:br>
              <a:rPr lang="en-GB" sz="2000" b="1" dirty="0"/>
            </a:br>
            <a:r>
              <a:rPr lang="en-GB" sz="2000" b="1" dirty="0"/>
              <a:t>But I never saw another butterfly.</a:t>
            </a:r>
            <a:endParaRPr lang="x-none" sz="20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7015DD-5579-4C7F-A791-966584EF7428}"/>
              </a:ext>
            </a:extLst>
          </p:cNvPr>
          <p:cNvSpPr/>
          <p:nvPr/>
        </p:nvSpPr>
        <p:spPr>
          <a:xfrm>
            <a:off x="6274739" y="5602206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That butterfly was the last one.</a:t>
            </a:r>
            <a:endParaRPr lang="x-none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E6BBAA-49FB-4471-B727-CCAD2BEA97A9}"/>
              </a:ext>
            </a:extLst>
          </p:cNvPr>
          <p:cNvSpPr/>
          <p:nvPr/>
        </p:nvSpPr>
        <p:spPr>
          <a:xfrm>
            <a:off x="6257365" y="590034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Butterflies don't live in here,</a:t>
            </a:r>
            <a:br>
              <a:rPr lang="en-GB" sz="2000" b="1" dirty="0"/>
            </a:br>
            <a:r>
              <a:rPr lang="en-GB" sz="2000" b="1" dirty="0"/>
              <a:t>In the ghetto.</a:t>
            </a:r>
            <a:endParaRPr lang="x-none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682A37-B122-4B34-83C4-EEDADE21120C}"/>
              </a:ext>
            </a:extLst>
          </p:cNvPr>
          <p:cNvSpPr txBox="1"/>
          <p:nvPr/>
        </p:nvSpPr>
        <p:spPr>
          <a:xfrm>
            <a:off x="116365" y="427046"/>
            <a:ext cx="367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Der </a:t>
            </a:r>
            <a:r>
              <a:rPr lang="en-GB" sz="2000" b="1" dirty="0" err="1"/>
              <a:t>Schmetterling</a:t>
            </a:r>
            <a:endParaRPr lang="x-none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F1D0AE-4B32-43A1-AE1C-F52109160138}"/>
              </a:ext>
            </a:extLst>
          </p:cNvPr>
          <p:cNvSpPr txBox="1"/>
          <p:nvPr/>
        </p:nvSpPr>
        <p:spPr>
          <a:xfrm>
            <a:off x="6292113" y="1311566"/>
            <a:ext cx="367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Butterfly</a:t>
            </a:r>
            <a:endParaRPr lang="x-none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065708" y="119270"/>
            <a:ext cx="8007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Findet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Personifikationen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im</a:t>
            </a:r>
            <a:r>
              <a:rPr lang="en-GB" sz="2400" b="1" dirty="0">
                <a:solidFill>
                  <a:srgbClr val="FF0000"/>
                </a:solidFill>
              </a:rPr>
              <a:t> Text. </a:t>
            </a:r>
            <a:r>
              <a:rPr lang="en-GB" sz="2400" b="1" dirty="0" err="1">
                <a:solidFill>
                  <a:srgbClr val="FF0000"/>
                </a:solidFill>
              </a:rPr>
              <a:t>Unterstreicht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sie</a:t>
            </a:r>
            <a:r>
              <a:rPr lang="en-GB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GB" dirty="0"/>
              <a:t>Definition: </a:t>
            </a:r>
            <a:r>
              <a:rPr lang="en-GB" dirty="0" err="1"/>
              <a:t>Objekt</a:t>
            </a:r>
            <a:r>
              <a:rPr lang="en-GB" dirty="0"/>
              <a:t> </a:t>
            </a:r>
            <a:r>
              <a:rPr lang="en-GB" dirty="0" err="1"/>
              <a:t>oder</a:t>
            </a:r>
            <a:r>
              <a:rPr lang="en-GB" dirty="0"/>
              <a:t> Tier </a:t>
            </a:r>
            <a:r>
              <a:rPr lang="en-GB" dirty="0" err="1"/>
              <a:t>wird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Mensch </a:t>
            </a:r>
            <a:r>
              <a:rPr lang="en-GB" dirty="0" err="1"/>
              <a:t>präsentiert</a:t>
            </a:r>
            <a:r>
              <a:rPr lang="en-GB" dirty="0"/>
              <a:t> / </a:t>
            </a:r>
            <a:r>
              <a:rPr lang="en-GB" dirty="0" err="1"/>
              <a:t>handelt</a:t>
            </a:r>
            <a:r>
              <a:rPr lang="en-GB" dirty="0"/>
              <a:t> </a:t>
            </a:r>
            <a:r>
              <a:rPr lang="en-GB" dirty="0" err="1"/>
              <a:t>wie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Mensch.</a:t>
            </a:r>
          </a:p>
          <a:p>
            <a:r>
              <a:rPr lang="en-GB" i="1" dirty="0"/>
              <a:t>Definition: An object or animal is presented as / acts like a human being.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565B75B-C86D-4D1B-8BF4-E161E2EC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21</a:t>
            </a:fld>
            <a:endParaRPr lang="x-none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92"/>
          <a:stretch/>
        </p:blipFill>
        <p:spPr>
          <a:xfrm>
            <a:off x="4443459" y="2622786"/>
            <a:ext cx="1615273" cy="15546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48829" y="4166022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9 </a:t>
            </a:r>
            <a:endParaRPr lang="en-US" sz="11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6" b="9730"/>
          <a:stretch/>
        </p:blipFill>
        <p:spPr>
          <a:xfrm>
            <a:off x="4351072" y="1090071"/>
            <a:ext cx="1339472" cy="131634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435067" y="2365811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8 </a:t>
            </a:r>
            <a:endParaRPr lang="en-US" sz="11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73" y="3803949"/>
            <a:ext cx="1808621" cy="1204994"/>
          </a:xfrm>
          <a:prstGeom prst="rect">
            <a:avLst/>
          </a:prstGeom>
        </p:spPr>
      </p:pic>
      <p:sp>
        <p:nvSpPr>
          <p:cNvPr id="18" name="Speech Bubble: Oval 17"/>
          <p:cNvSpPr/>
          <p:nvPr/>
        </p:nvSpPr>
        <p:spPr>
          <a:xfrm rot="1395259">
            <a:off x="11415977" y="3627553"/>
            <a:ext cx="583095" cy="555960"/>
          </a:xfrm>
          <a:prstGeom prst="wedgeEllipseCallout">
            <a:avLst>
              <a:gd name="adj1" fmla="val -41288"/>
              <a:gd name="adj2" fmla="val 8872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1152650" y="4996291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10 </a:t>
            </a:r>
            <a:endParaRPr lang="en-US" sz="11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2F883E-5165-46FD-9085-E08F320A6A9D}"/>
              </a:ext>
            </a:extLst>
          </p:cNvPr>
          <p:cNvSpPr txBox="1"/>
          <p:nvPr/>
        </p:nvSpPr>
        <p:spPr>
          <a:xfrm>
            <a:off x="3624883" y="6430954"/>
            <a:ext cx="264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de-DE" sz="900" b="1" dirty="0"/>
              <a:t>Copyright: © Europa Verlag GmbH &amp; Co. KG, 1968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4514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842A230-C6C4-4C68-AAFC-CDD31DD26B3A}"/>
              </a:ext>
            </a:extLst>
          </p:cNvPr>
          <p:cNvSpPr/>
          <p:nvPr/>
        </p:nvSpPr>
        <p:spPr>
          <a:xfrm>
            <a:off x="4667036" y="1981475"/>
            <a:ext cx="3478491" cy="167797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Ich </a:t>
            </a:r>
            <a:r>
              <a:rPr lang="en-GB" sz="2000" b="1" dirty="0" err="1">
                <a:solidFill>
                  <a:srgbClr val="FF0000"/>
                </a:solidFill>
              </a:rPr>
              <a:t>finde</a:t>
            </a:r>
            <a:r>
              <a:rPr lang="en-GB" sz="2000" b="1" dirty="0">
                <a:solidFill>
                  <a:srgbClr val="FF0000"/>
                </a:solidFill>
              </a:rPr>
              <a:t> das </a:t>
            </a:r>
            <a:r>
              <a:rPr lang="en-GB" sz="2000" b="1" dirty="0" err="1">
                <a:solidFill>
                  <a:srgbClr val="FF0000"/>
                </a:solidFill>
              </a:rPr>
              <a:t>Gedicht</a:t>
            </a:r>
            <a:r>
              <a:rPr lang="en-GB" sz="2000" b="1" dirty="0">
                <a:solidFill>
                  <a:srgbClr val="FF0000"/>
                </a:solidFill>
              </a:rPr>
              <a:t> (</a:t>
            </a:r>
            <a:r>
              <a:rPr lang="en-GB" sz="2000" b="1" dirty="0" err="1">
                <a:solidFill>
                  <a:srgbClr val="FF0000"/>
                </a:solidFill>
              </a:rPr>
              <a:t>nicht</a:t>
            </a:r>
            <a:r>
              <a:rPr lang="en-GB" sz="2000" b="1" dirty="0">
                <a:solidFill>
                  <a:srgbClr val="FF0000"/>
                </a:solidFill>
              </a:rPr>
              <a:t>): 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EE3F4E-F1E1-4CA7-84A9-ADA7182E8864}"/>
              </a:ext>
            </a:extLst>
          </p:cNvPr>
          <p:cNvSpPr/>
          <p:nvPr/>
        </p:nvSpPr>
        <p:spPr>
          <a:xfrm>
            <a:off x="358218" y="5608948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altmodisch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91BDA4-327C-4840-88FB-9A6890A34B7F}"/>
              </a:ext>
            </a:extLst>
          </p:cNvPr>
          <p:cNvSpPr/>
          <p:nvPr/>
        </p:nvSpPr>
        <p:spPr>
          <a:xfrm>
            <a:off x="8975888" y="4198071"/>
            <a:ext cx="2439971" cy="837414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überraschend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55D19D-7D39-4E1B-92B8-348EE865D445}"/>
              </a:ext>
            </a:extLst>
          </p:cNvPr>
          <p:cNvSpPr/>
          <p:nvPr/>
        </p:nvSpPr>
        <p:spPr>
          <a:xfrm>
            <a:off x="9896716" y="2210674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interessant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41277A-1D0F-4F55-9AB4-5E309D911BBD}"/>
              </a:ext>
            </a:extLst>
          </p:cNvPr>
          <p:cNvSpPr/>
          <p:nvPr/>
        </p:nvSpPr>
        <p:spPr>
          <a:xfrm>
            <a:off x="597739" y="2972834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langweilig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FDCE3C-CA6A-4DA3-A651-DA917BE9803F}"/>
              </a:ext>
            </a:extLst>
          </p:cNvPr>
          <p:cNvSpPr/>
          <p:nvPr/>
        </p:nvSpPr>
        <p:spPr>
          <a:xfrm>
            <a:off x="346280" y="430093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schön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B6F25C-5FC5-4240-A751-FD211097B89E}"/>
              </a:ext>
            </a:extLst>
          </p:cNvPr>
          <p:cNvSpPr/>
          <p:nvPr/>
        </p:nvSpPr>
        <p:spPr>
          <a:xfrm>
            <a:off x="5504002" y="5460477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schwer</a:t>
            </a:r>
            <a:r>
              <a:rPr lang="en-GB" sz="2000" b="1" dirty="0">
                <a:solidFill>
                  <a:schemeClr val="tx1"/>
                </a:solidFill>
              </a:rPr>
              <a:t>  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14CD20-E6F8-446D-A3CB-C6FB55A00DC6}"/>
              </a:ext>
            </a:extLst>
          </p:cNvPr>
          <p:cNvSpPr/>
          <p:nvPr/>
        </p:nvSpPr>
        <p:spPr>
          <a:xfrm>
            <a:off x="236169" y="1756694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blöd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B2A740-508E-41B5-978E-3E86FC03CCBA}"/>
              </a:ext>
            </a:extLst>
          </p:cNvPr>
          <p:cNvSpPr/>
          <p:nvPr/>
        </p:nvSpPr>
        <p:spPr>
          <a:xfrm>
            <a:off x="1113933" y="4177646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wichtig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1A1BB9-F70F-4AF5-A0E8-ECED67ED415E}"/>
              </a:ext>
            </a:extLst>
          </p:cNvPr>
          <p:cNvSpPr/>
          <p:nvPr/>
        </p:nvSpPr>
        <p:spPr>
          <a:xfrm>
            <a:off x="9208416" y="249907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traurig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35B6E-9B0A-44F3-A148-F972E1FF499D}"/>
              </a:ext>
            </a:extLst>
          </p:cNvPr>
          <p:cNvSpPr/>
          <p:nvPr/>
        </p:nvSpPr>
        <p:spPr>
          <a:xfrm>
            <a:off x="8154117" y="1186806"/>
            <a:ext cx="2762448" cy="1028696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aussagekräftig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4EAC7F-77A6-42E9-BA09-05BE8E629A58}"/>
              </a:ext>
            </a:extLst>
          </p:cNvPr>
          <p:cNvSpPr/>
          <p:nvPr/>
        </p:nvSpPr>
        <p:spPr>
          <a:xfrm>
            <a:off x="7823458" y="5842263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aktuell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0F319B-C733-49C5-A479-C280DC6E4C6D}"/>
              </a:ext>
            </a:extLst>
          </p:cNvPr>
          <p:cNvSpPr/>
          <p:nvPr/>
        </p:nvSpPr>
        <p:spPr>
          <a:xfrm>
            <a:off x="6545344" y="4271515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fröhlich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55770B-D1D2-4F37-8A86-8E7B1832E0D3}"/>
              </a:ext>
            </a:extLst>
          </p:cNvPr>
          <p:cNvSpPr/>
          <p:nvPr/>
        </p:nvSpPr>
        <p:spPr>
          <a:xfrm>
            <a:off x="3657444" y="4131301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grausam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807D8-0D08-437D-9F45-C1F11D374DA6}"/>
              </a:ext>
            </a:extLst>
          </p:cNvPr>
          <p:cNvSpPr/>
          <p:nvPr/>
        </p:nvSpPr>
        <p:spPr>
          <a:xfrm>
            <a:off x="2459593" y="1008814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inspirierend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C85752-DCDF-4499-A663-69B95E3B065C}"/>
              </a:ext>
            </a:extLst>
          </p:cNvPr>
          <p:cNvSpPr/>
          <p:nvPr/>
        </p:nvSpPr>
        <p:spPr>
          <a:xfrm>
            <a:off x="7957971" y="2891014"/>
            <a:ext cx="2762448" cy="1028696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nichtssagend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00D8F5-F08B-4474-BFA3-113DAC5630FB}"/>
              </a:ext>
            </a:extLst>
          </p:cNvPr>
          <p:cNvSpPr/>
          <p:nvPr/>
        </p:nvSpPr>
        <p:spPr>
          <a:xfrm>
            <a:off x="9717787" y="5227162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einfach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5385F7-7287-43B2-B8B1-9D6CCD0F4597}"/>
              </a:ext>
            </a:extLst>
          </p:cNvPr>
          <p:cNvSpPr/>
          <p:nvPr/>
        </p:nvSpPr>
        <p:spPr>
          <a:xfrm>
            <a:off x="4641762" y="198082"/>
            <a:ext cx="3478491" cy="1677971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rgbClr val="FF0000"/>
                </a:solidFill>
              </a:rPr>
              <a:t>Fragt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einen</a:t>
            </a:r>
            <a:r>
              <a:rPr lang="en-GB" sz="2000" b="1" dirty="0">
                <a:solidFill>
                  <a:srgbClr val="FF0000"/>
                </a:solidFill>
              </a:rPr>
              <a:t> Partner: </a:t>
            </a:r>
            <a:r>
              <a:rPr lang="en-GB" sz="2000" b="1" dirty="0" err="1">
                <a:solidFill>
                  <a:srgbClr val="FF0000"/>
                </a:solidFill>
              </a:rPr>
              <a:t>Wie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findest</a:t>
            </a:r>
            <a:r>
              <a:rPr lang="en-GB" sz="2000" b="1" dirty="0">
                <a:solidFill>
                  <a:srgbClr val="FF0000"/>
                </a:solidFill>
              </a:rPr>
              <a:t> du das </a:t>
            </a:r>
            <a:r>
              <a:rPr lang="en-GB" sz="2000" b="1" dirty="0" err="1">
                <a:solidFill>
                  <a:srgbClr val="FF0000"/>
                </a:solidFill>
              </a:rPr>
              <a:t>Gedicht</a:t>
            </a:r>
            <a:r>
              <a:rPr lang="en-GB" sz="2000" b="1" dirty="0">
                <a:solidFill>
                  <a:srgbClr val="FF0000"/>
                </a:solidFill>
              </a:rPr>
              <a:t>?</a:t>
            </a:r>
            <a:endParaRPr lang="x-none" sz="20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FC40ACD-8993-4474-9981-E3DE10CF0A60}"/>
              </a:ext>
            </a:extLst>
          </p:cNvPr>
          <p:cNvSpPr/>
          <p:nvPr/>
        </p:nvSpPr>
        <p:spPr>
          <a:xfrm>
            <a:off x="2565661" y="5245140"/>
            <a:ext cx="2423198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uninteressant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CE2EF38-6E27-4D65-B9B5-A7D7704AD071}"/>
              </a:ext>
            </a:extLst>
          </p:cNvPr>
          <p:cNvSpPr/>
          <p:nvPr/>
        </p:nvSpPr>
        <p:spPr>
          <a:xfrm>
            <a:off x="3721686" y="6052316"/>
            <a:ext cx="2342938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deprimierend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287C74-154A-4B36-ACAE-C792270E0B23}"/>
              </a:ext>
            </a:extLst>
          </p:cNvPr>
          <p:cNvSpPr/>
          <p:nvPr/>
        </p:nvSpPr>
        <p:spPr>
          <a:xfrm>
            <a:off x="2421030" y="2174719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informativ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4D48B3B-B0F4-4574-BF4B-28A44419B552}"/>
              </a:ext>
            </a:extLst>
          </p:cNvPr>
          <p:cNvSpPr/>
          <p:nvPr/>
        </p:nvSpPr>
        <p:spPr>
          <a:xfrm>
            <a:off x="2776163" y="3192596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bunt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D2C4BED-4F91-4A5E-A3F2-17104B230E18}"/>
              </a:ext>
            </a:extLst>
          </p:cNvPr>
          <p:cNvSpPr/>
          <p:nvPr/>
        </p:nvSpPr>
        <p:spPr>
          <a:xfrm>
            <a:off x="5544800" y="3683336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farblos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069BECF-942F-4AB4-8D8D-46DF4A59E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8545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EE3F4E-F1E1-4CA7-84A9-ADA7182E8864}"/>
              </a:ext>
            </a:extLst>
          </p:cNvPr>
          <p:cNvSpPr/>
          <p:nvPr/>
        </p:nvSpPr>
        <p:spPr>
          <a:xfrm>
            <a:off x="3071617" y="4186373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altmodisch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B91BDA4-327C-4840-88FB-9A6890A34B7F}"/>
              </a:ext>
            </a:extLst>
          </p:cNvPr>
          <p:cNvSpPr/>
          <p:nvPr/>
        </p:nvSpPr>
        <p:spPr>
          <a:xfrm>
            <a:off x="4941759" y="4265241"/>
            <a:ext cx="2439971" cy="837414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überraschend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55D19D-7D39-4E1B-92B8-348EE865D445}"/>
              </a:ext>
            </a:extLst>
          </p:cNvPr>
          <p:cNvSpPr/>
          <p:nvPr/>
        </p:nvSpPr>
        <p:spPr>
          <a:xfrm>
            <a:off x="7575726" y="2477544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interessant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41277A-1D0F-4F55-9AB4-5E309D911BBD}"/>
              </a:ext>
            </a:extLst>
          </p:cNvPr>
          <p:cNvSpPr/>
          <p:nvPr/>
        </p:nvSpPr>
        <p:spPr>
          <a:xfrm>
            <a:off x="4332295" y="2019136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langweilig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FDCE3C-CA6A-4DA3-A651-DA917BE9803F}"/>
              </a:ext>
            </a:extLst>
          </p:cNvPr>
          <p:cNvSpPr/>
          <p:nvPr/>
        </p:nvSpPr>
        <p:spPr>
          <a:xfrm>
            <a:off x="3011466" y="1424315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schön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B6F25C-5FC5-4240-A751-FD211097B89E}"/>
              </a:ext>
            </a:extLst>
          </p:cNvPr>
          <p:cNvSpPr/>
          <p:nvPr/>
        </p:nvSpPr>
        <p:spPr>
          <a:xfrm>
            <a:off x="4016830" y="4868052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schwer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14CD20-E6F8-446D-A3CB-C6FB55A00DC6}"/>
              </a:ext>
            </a:extLst>
          </p:cNvPr>
          <p:cNvSpPr/>
          <p:nvPr/>
        </p:nvSpPr>
        <p:spPr>
          <a:xfrm>
            <a:off x="5690767" y="5995219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blöd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B2A740-508E-41B5-978E-3E86FC03CCBA}"/>
              </a:ext>
            </a:extLst>
          </p:cNvPr>
          <p:cNvSpPr/>
          <p:nvPr/>
        </p:nvSpPr>
        <p:spPr>
          <a:xfrm>
            <a:off x="3036903" y="3503293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wichtig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1A1BB9-F70F-4AF5-A0E8-ECED67ED415E}"/>
              </a:ext>
            </a:extLst>
          </p:cNvPr>
          <p:cNvSpPr/>
          <p:nvPr/>
        </p:nvSpPr>
        <p:spPr>
          <a:xfrm>
            <a:off x="6639615" y="1231103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traurig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35B6E-9B0A-44F3-A148-F972E1FF499D}"/>
              </a:ext>
            </a:extLst>
          </p:cNvPr>
          <p:cNvSpPr/>
          <p:nvPr/>
        </p:nvSpPr>
        <p:spPr>
          <a:xfrm>
            <a:off x="6317076" y="1838778"/>
            <a:ext cx="2762448" cy="1028696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aussagekräftig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4EAC7F-77A6-42E9-BA09-05BE8E629A58}"/>
              </a:ext>
            </a:extLst>
          </p:cNvPr>
          <p:cNvSpPr/>
          <p:nvPr/>
        </p:nvSpPr>
        <p:spPr>
          <a:xfrm>
            <a:off x="6852862" y="4675804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aktuell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0F319B-C733-49C5-A479-C280DC6E4C6D}"/>
              </a:ext>
            </a:extLst>
          </p:cNvPr>
          <p:cNvSpPr/>
          <p:nvPr/>
        </p:nvSpPr>
        <p:spPr>
          <a:xfrm>
            <a:off x="6190761" y="4028894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fröhlich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455770B-D1D2-4F37-8A86-8E7B1832E0D3}"/>
              </a:ext>
            </a:extLst>
          </p:cNvPr>
          <p:cNvSpPr/>
          <p:nvPr/>
        </p:nvSpPr>
        <p:spPr>
          <a:xfrm>
            <a:off x="4769395" y="3507943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grausam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C807D8-0D08-437D-9F45-C1F11D374DA6}"/>
              </a:ext>
            </a:extLst>
          </p:cNvPr>
          <p:cNvSpPr/>
          <p:nvPr/>
        </p:nvSpPr>
        <p:spPr>
          <a:xfrm>
            <a:off x="4744714" y="1407481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inspirierend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6C85752-DCDF-4499-A663-69B95E3B065C}"/>
              </a:ext>
            </a:extLst>
          </p:cNvPr>
          <p:cNvSpPr/>
          <p:nvPr/>
        </p:nvSpPr>
        <p:spPr>
          <a:xfrm>
            <a:off x="6605741" y="3013291"/>
            <a:ext cx="2762448" cy="1028696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nichtssagend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E2CFB6-D0F3-4ACA-94BD-B2ECAA5FE086}"/>
              </a:ext>
            </a:extLst>
          </p:cNvPr>
          <p:cNvCxnSpPr/>
          <p:nvPr/>
        </p:nvCxnSpPr>
        <p:spPr>
          <a:xfrm flipV="1">
            <a:off x="433129" y="1138823"/>
            <a:ext cx="11115681" cy="622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E89823-C059-4FB0-BC53-74C03D24735C}"/>
              </a:ext>
            </a:extLst>
          </p:cNvPr>
          <p:cNvCxnSpPr>
            <a:cxnSpLocks/>
          </p:cNvCxnSpPr>
          <p:nvPr/>
        </p:nvCxnSpPr>
        <p:spPr>
          <a:xfrm>
            <a:off x="6145306" y="201706"/>
            <a:ext cx="0" cy="640412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4D920D1-2808-41C4-9439-09F533D5662C}"/>
              </a:ext>
            </a:extLst>
          </p:cNvPr>
          <p:cNvSpPr txBox="1"/>
          <p:nvPr/>
        </p:nvSpPr>
        <p:spPr>
          <a:xfrm>
            <a:off x="1259403" y="550152"/>
            <a:ext cx="48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Ich </a:t>
            </a:r>
            <a:r>
              <a:rPr lang="en-GB" sz="2400" b="1" dirty="0" err="1">
                <a:solidFill>
                  <a:srgbClr val="FF0000"/>
                </a:solidFill>
              </a:rPr>
              <a:t>finde</a:t>
            </a:r>
            <a:r>
              <a:rPr lang="en-GB" sz="2400" b="1" dirty="0">
                <a:solidFill>
                  <a:srgbClr val="FF0000"/>
                </a:solidFill>
              </a:rPr>
              <a:t> das </a:t>
            </a:r>
            <a:r>
              <a:rPr lang="en-GB" sz="2400" b="1" dirty="0" err="1">
                <a:solidFill>
                  <a:srgbClr val="FF0000"/>
                </a:solidFill>
              </a:rPr>
              <a:t>Gedicht</a:t>
            </a:r>
            <a:r>
              <a:rPr lang="en-GB" sz="2400" b="1" dirty="0">
                <a:solidFill>
                  <a:srgbClr val="FF0000"/>
                </a:solidFill>
              </a:rPr>
              <a:t>:</a:t>
            </a:r>
            <a:endParaRPr lang="x-none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B0FC02-8604-435F-BA6F-883A89553A98}"/>
              </a:ext>
            </a:extLst>
          </p:cNvPr>
          <p:cNvSpPr txBox="1"/>
          <p:nvPr/>
        </p:nvSpPr>
        <p:spPr>
          <a:xfrm>
            <a:off x="6729582" y="544023"/>
            <a:ext cx="48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Ich </a:t>
            </a:r>
            <a:r>
              <a:rPr lang="en-GB" sz="2400" b="1" dirty="0" err="1">
                <a:solidFill>
                  <a:srgbClr val="FF0000"/>
                </a:solidFill>
              </a:rPr>
              <a:t>finde</a:t>
            </a:r>
            <a:r>
              <a:rPr lang="en-GB" sz="2400" b="1" dirty="0">
                <a:solidFill>
                  <a:srgbClr val="FF0000"/>
                </a:solidFill>
              </a:rPr>
              <a:t> das </a:t>
            </a:r>
            <a:r>
              <a:rPr lang="en-GB" sz="2400" b="1" dirty="0" err="1">
                <a:solidFill>
                  <a:srgbClr val="FF0000"/>
                </a:solidFill>
              </a:rPr>
              <a:t>Gedicht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nicht</a:t>
            </a:r>
            <a:r>
              <a:rPr lang="en-GB" sz="2400" b="1" dirty="0">
                <a:solidFill>
                  <a:srgbClr val="FF0000"/>
                </a:solidFill>
              </a:rPr>
              <a:t>:</a:t>
            </a:r>
            <a:endParaRPr lang="x-none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BE2155-74E5-4E2E-86EA-57383DB45D3D}"/>
              </a:ext>
            </a:extLst>
          </p:cNvPr>
          <p:cNvSpPr/>
          <p:nvPr/>
        </p:nvSpPr>
        <p:spPr>
          <a:xfrm>
            <a:off x="7607703" y="4059212"/>
            <a:ext cx="2423198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uninteressant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E3AAE3-5039-4B1E-BC8C-F3952043687D}"/>
              </a:ext>
            </a:extLst>
          </p:cNvPr>
          <p:cNvSpPr/>
          <p:nvPr/>
        </p:nvSpPr>
        <p:spPr>
          <a:xfrm>
            <a:off x="6639614" y="5227073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einfach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48913E-6722-4E2E-BD97-C0B60E332C2C}"/>
              </a:ext>
            </a:extLst>
          </p:cNvPr>
          <p:cNvSpPr/>
          <p:nvPr/>
        </p:nvSpPr>
        <p:spPr>
          <a:xfrm>
            <a:off x="5234677" y="5239388"/>
            <a:ext cx="2342938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deprimierend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F5AAC0-D5E9-4A2D-A915-661F05B3A08E}"/>
              </a:ext>
            </a:extLst>
          </p:cNvPr>
          <p:cNvSpPr/>
          <p:nvPr/>
        </p:nvSpPr>
        <p:spPr>
          <a:xfrm>
            <a:off x="5120552" y="2729575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informativ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D75E3CD-5E60-4BD8-A749-0F6C99570796}"/>
              </a:ext>
            </a:extLst>
          </p:cNvPr>
          <p:cNvSpPr/>
          <p:nvPr/>
        </p:nvSpPr>
        <p:spPr>
          <a:xfrm>
            <a:off x="3668653" y="5644768"/>
            <a:ext cx="2423198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uninteressant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6DA032-A554-4DBE-B684-587DB914B7F2}"/>
              </a:ext>
            </a:extLst>
          </p:cNvPr>
          <p:cNvSpPr/>
          <p:nvPr/>
        </p:nvSpPr>
        <p:spPr>
          <a:xfrm>
            <a:off x="2345058" y="5950679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bunt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BBA380-E47D-4528-A7C2-59C545A4B563}"/>
              </a:ext>
            </a:extLst>
          </p:cNvPr>
          <p:cNvSpPr/>
          <p:nvPr/>
        </p:nvSpPr>
        <p:spPr>
          <a:xfrm>
            <a:off x="3149606" y="2706833"/>
            <a:ext cx="2207443" cy="763572"/>
          </a:xfrm>
          <a:prstGeom prst="ellipse">
            <a:avLst/>
          </a:prstGeom>
          <a:noFill/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tx1"/>
                </a:solidFill>
              </a:rPr>
              <a:t>farblos</a:t>
            </a:r>
            <a:endParaRPr lang="x-none" sz="20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7CB48-24A8-4324-BB35-A9E144E0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4959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5261191-D417-4F84-8A52-F5DA1B25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b="1" dirty="0" err="1"/>
              <a:t>Hausaufgabe</a:t>
            </a:r>
            <a:r>
              <a:rPr lang="en-GB" b="1" dirty="0"/>
              <a:t> 1: </a:t>
            </a:r>
            <a:r>
              <a:rPr lang="en-GB" b="1" dirty="0" err="1"/>
              <a:t>Bericht</a:t>
            </a:r>
            <a:r>
              <a:rPr lang="en-GB" b="1" dirty="0"/>
              <a:t> 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EE62-2DC6-46D5-A41A-52BCA210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err="1"/>
              <a:t>Es</a:t>
            </a:r>
            <a:r>
              <a:rPr lang="en-GB" sz="2000" dirty="0"/>
              <a:t> </a:t>
            </a:r>
            <a:r>
              <a:rPr lang="en-GB" sz="2000" dirty="0" err="1"/>
              <a:t>ist</a:t>
            </a:r>
            <a:r>
              <a:rPr lang="en-GB" sz="2000" dirty="0"/>
              <a:t> 1944. </a:t>
            </a:r>
            <a:r>
              <a:rPr lang="en-GB" sz="2000" dirty="0" err="1"/>
              <a:t>Ihr</a:t>
            </a:r>
            <a:r>
              <a:rPr lang="en-GB" sz="2000" dirty="0"/>
              <a:t> </a:t>
            </a:r>
            <a:r>
              <a:rPr lang="en-GB" sz="2000" dirty="0" err="1"/>
              <a:t>seid</a:t>
            </a:r>
            <a:r>
              <a:rPr lang="en-GB" sz="2000" dirty="0"/>
              <a:t> </a:t>
            </a:r>
            <a:r>
              <a:rPr lang="en-GB" sz="2000" dirty="0" err="1"/>
              <a:t>Journalisten</a:t>
            </a:r>
            <a:r>
              <a:rPr lang="en-GB" sz="2000" dirty="0"/>
              <a:t> und </a:t>
            </a:r>
            <a:r>
              <a:rPr lang="en-GB" sz="2000" dirty="0" err="1"/>
              <a:t>besucht</a:t>
            </a:r>
            <a:r>
              <a:rPr lang="en-GB" sz="2000" dirty="0"/>
              <a:t> das Ghetto </a:t>
            </a:r>
            <a:r>
              <a:rPr lang="en-GB" sz="2000" dirty="0" err="1"/>
              <a:t>Theresienstadt</a:t>
            </a:r>
            <a:r>
              <a:rPr lang="en-GB" sz="2000" dirty="0"/>
              <a:t> </a:t>
            </a:r>
            <a:r>
              <a:rPr lang="en-GB" sz="2000" dirty="0" err="1"/>
              <a:t>mit</a:t>
            </a:r>
            <a:r>
              <a:rPr lang="en-GB" sz="2000" dirty="0"/>
              <a:t> </a:t>
            </a:r>
            <a:r>
              <a:rPr lang="en-GB" sz="2000" dirty="0" err="1"/>
              <a:t>dem</a:t>
            </a:r>
            <a:r>
              <a:rPr lang="en-GB" sz="2000" dirty="0"/>
              <a:t> </a:t>
            </a:r>
            <a:r>
              <a:rPr lang="en-GB" sz="2000" dirty="0" err="1"/>
              <a:t>Roten</a:t>
            </a:r>
            <a:r>
              <a:rPr lang="en-GB" sz="2000" dirty="0"/>
              <a:t> </a:t>
            </a:r>
            <a:r>
              <a:rPr lang="en-GB" sz="2000" dirty="0" err="1"/>
              <a:t>Kreuz</a:t>
            </a:r>
            <a:r>
              <a:rPr lang="en-GB" sz="2000" dirty="0"/>
              <a:t>.</a:t>
            </a:r>
          </a:p>
          <a:p>
            <a:r>
              <a:rPr lang="en-GB" sz="2000" dirty="0"/>
              <a:t>Die Nazis </a:t>
            </a:r>
            <a:r>
              <a:rPr lang="en-GB" sz="2000" dirty="0" err="1"/>
              <a:t>sagen</a:t>
            </a:r>
            <a:r>
              <a:rPr lang="en-GB" sz="2000" dirty="0"/>
              <a:t>: In </a:t>
            </a:r>
            <a:r>
              <a:rPr lang="en-GB" sz="2000" dirty="0" err="1"/>
              <a:t>Theresienstadt</a:t>
            </a:r>
            <a:r>
              <a:rPr lang="en-GB" sz="2000" dirty="0"/>
              <a:t> </a:t>
            </a:r>
            <a:r>
              <a:rPr lang="en-GB" sz="2000" dirty="0" err="1"/>
              <a:t>haben</a:t>
            </a:r>
            <a:r>
              <a:rPr lang="en-GB" sz="2000" dirty="0"/>
              <a:t> die </a:t>
            </a:r>
            <a:r>
              <a:rPr lang="en-GB" sz="2000" dirty="0" err="1"/>
              <a:t>Juden</a:t>
            </a:r>
            <a:r>
              <a:rPr lang="en-GB" sz="2000" dirty="0"/>
              <a:t> </a:t>
            </a:r>
            <a:r>
              <a:rPr lang="en-GB" sz="2000" dirty="0" err="1"/>
              <a:t>alles</a:t>
            </a:r>
            <a:r>
              <a:rPr lang="en-GB" sz="2000" dirty="0"/>
              <a:t>, was </a:t>
            </a:r>
            <a:r>
              <a:rPr lang="en-GB" sz="2000" dirty="0" err="1"/>
              <a:t>sie</a:t>
            </a:r>
            <a:r>
              <a:rPr lang="en-GB" sz="2000" dirty="0"/>
              <a:t> </a:t>
            </a:r>
            <a:r>
              <a:rPr lang="en-GB" sz="2000" dirty="0" err="1"/>
              <a:t>brauchen</a:t>
            </a:r>
            <a:r>
              <a:rPr lang="en-GB" sz="2000" dirty="0"/>
              <a:t>. </a:t>
            </a:r>
          </a:p>
          <a:p>
            <a:r>
              <a:rPr lang="en-GB" sz="2000" dirty="0" err="1"/>
              <a:t>Stimmt</a:t>
            </a:r>
            <a:r>
              <a:rPr lang="en-GB" sz="2000" dirty="0"/>
              <a:t> das? </a:t>
            </a:r>
            <a:r>
              <a:rPr lang="en-GB" sz="2000" dirty="0" err="1"/>
              <a:t>Schreibt</a:t>
            </a:r>
            <a:r>
              <a:rPr lang="en-GB" sz="2000" dirty="0"/>
              <a:t> </a:t>
            </a:r>
            <a:r>
              <a:rPr lang="en-GB" sz="2000" dirty="0" err="1"/>
              <a:t>über</a:t>
            </a:r>
            <a:r>
              <a:rPr lang="en-GB" sz="2000" dirty="0"/>
              <a:t> die </a:t>
            </a:r>
            <a:r>
              <a:rPr lang="en-GB" sz="2000" dirty="0" err="1"/>
              <a:t>Fakten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?? Menschen </a:t>
            </a:r>
            <a:r>
              <a:rPr lang="en-GB" sz="2000" dirty="0" err="1"/>
              <a:t>leben</a:t>
            </a:r>
            <a:r>
              <a:rPr lang="en-GB" sz="2000" dirty="0"/>
              <a:t> auf ?? km</a:t>
            </a:r>
            <a:r>
              <a:rPr lang="en-GB" sz="2000" baseline="30000" dirty="0"/>
              <a:t>2</a:t>
            </a:r>
            <a:endParaRPr lang="en-GB" sz="2000" dirty="0"/>
          </a:p>
          <a:p>
            <a:r>
              <a:rPr lang="en-GB" sz="2000" dirty="0"/>
              <a:t>Die Menschen </a:t>
            </a:r>
            <a:r>
              <a:rPr lang="en-GB" sz="2000" dirty="0" err="1"/>
              <a:t>haben</a:t>
            </a:r>
            <a:r>
              <a:rPr lang="en-GB" sz="2000" dirty="0"/>
              <a:t> </a:t>
            </a:r>
            <a:r>
              <a:rPr lang="en-GB" sz="2000" dirty="0" err="1"/>
              <a:t>keinen</a:t>
            </a:r>
            <a:r>
              <a:rPr lang="en-GB" sz="2000" dirty="0"/>
              <a:t> Platz, </a:t>
            </a:r>
            <a:r>
              <a:rPr lang="en-GB" sz="2000" dirty="0" err="1"/>
              <a:t>weil</a:t>
            </a:r>
            <a:r>
              <a:rPr lang="en-GB" sz="2000" dirty="0"/>
              <a:t>…</a:t>
            </a:r>
          </a:p>
          <a:p>
            <a:r>
              <a:rPr lang="en-GB" sz="2000" dirty="0" err="1"/>
              <a:t>Viele</a:t>
            </a:r>
            <a:r>
              <a:rPr lang="en-GB" sz="2000" dirty="0"/>
              <a:t> </a:t>
            </a:r>
            <a:r>
              <a:rPr lang="en-GB" sz="2000" dirty="0" err="1"/>
              <a:t>sterben</a:t>
            </a:r>
            <a:r>
              <a:rPr lang="en-GB" sz="2000" dirty="0"/>
              <a:t>, </a:t>
            </a:r>
            <a:r>
              <a:rPr lang="en-GB" sz="2000" dirty="0" err="1"/>
              <a:t>weil</a:t>
            </a:r>
            <a:r>
              <a:rPr lang="en-GB" sz="2000" dirty="0"/>
              <a:t>…</a:t>
            </a:r>
          </a:p>
          <a:p>
            <a:r>
              <a:rPr lang="en-GB" sz="2000" dirty="0" err="1"/>
              <a:t>Manche</a:t>
            </a:r>
            <a:r>
              <a:rPr lang="en-GB" sz="2000" dirty="0"/>
              <a:t> </a:t>
            </a:r>
            <a:r>
              <a:rPr lang="de-DE" sz="2000" dirty="0"/>
              <a:t>überleben</a:t>
            </a:r>
            <a:r>
              <a:rPr lang="en-GB" sz="2000" dirty="0"/>
              <a:t> das Ghetto</a:t>
            </a:r>
            <a:r>
              <a:rPr lang="de-DE" sz="2000" dirty="0"/>
              <a:t>, weil / aber...</a:t>
            </a:r>
            <a:endParaRPr lang="en-GB" sz="2000" dirty="0"/>
          </a:p>
          <a:p>
            <a:pPr marL="0" indent="0">
              <a:buNone/>
            </a:pPr>
            <a:r>
              <a:rPr lang="en-GB" sz="2000" dirty="0" err="1"/>
              <a:t>Findet</a:t>
            </a:r>
            <a:r>
              <a:rPr lang="en-GB" sz="2000" dirty="0"/>
              <a:t> </a:t>
            </a:r>
            <a:r>
              <a:rPr lang="en-GB" sz="2000" dirty="0" err="1"/>
              <a:t>mehr</a:t>
            </a:r>
            <a:r>
              <a:rPr lang="en-GB" sz="2000" dirty="0"/>
              <a:t> </a:t>
            </a:r>
            <a:r>
              <a:rPr lang="en-GB" sz="2000" dirty="0" err="1"/>
              <a:t>Fakten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r>
              <a:rPr lang="en-GB" sz="1400" dirty="0">
                <a:hlinkClick r:id="rId2"/>
              </a:rPr>
              <a:t>http://www.ghetto-theresienstadt.info/terezinghetto.htm</a:t>
            </a:r>
            <a:endParaRPr lang="en-GB" sz="1400" dirty="0"/>
          </a:p>
          <a:p>
            <a:endParaRPr lang="x-none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8B125-7D39-4DA1-91F6-2307BA65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24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15" y="1272348"/>
            <a:ext cx="4741595" cy="3366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94" y="4638881"/>
            <a:ext cx="7441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Image 11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17279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61191-D417-4F84-8A52-F5DA1B25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6342"/>
            <a:ext cx="10863470" cy="708301"/>
          </a:xfrm>
        </p:spPr>
        <p:txBody>
          <a:bodyPr>
            <a:normAutofit/>
          </a:bodyPr>
          <a:lstStyle/>
          <a:p>
            <a:r>
              <a:rPr lang="en-GB" sz="3200" b="1" dirty="0" err="1"/>
              <a:t>Hausaufgabe</a:t>
            </a:r>
            <a:r>
              <a:rPr lang="en-GB" sz="3200" b="1" dirty="0"/>
              <a:t> 2: Der </a:t>
            </a:r>
            <a:r>
              <a:rPr lang="en-GB" sz="3200" b="1" dirty="0" err="1"/>
              <a:t>Schmetterling</a:t>
            </a:r>
            <a:r>
              <a:rPr lang="en-GB" sz="3200" b="1" dirty="0"/>
              <a:t> </a:t>
            </a:r>
            <a:r>
              <a:rPr lang="en-GB" sz="3200" b="1" dirty="0" err="1"/>
              <a:t>kommt</a:t>
            </a:r>
            <a:r>
              <a:rPr lang="en-GB" sz="3200" b="1" dirty="0"/>
              <a:t> </a:t>
            </a:r>
            <a:r>
              <a:rPr lang="en-GB" sz="3200" b="1" dirty="0" err="1"/>
              <a:t>zurück</a:t>
            </a:r>
            <a:r>
              <a:rPr lang="en-GB" sz="3200" b="1" dirty="0"/>
              <a:t>!</a:t>
            </a:r>
            <a:endParaRPr lang="x-none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4EE62-2DC6-46D5-A41A-52BCA210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1099930"/>
            <a:ext cx="11777871" cy="5526157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Stellt</a:t>
            </a:r>
            <a:r>
              <a:rPr lang="en-GB" dirty="0"/>
              <a:t> </a:t>
            </a:r>
            <a:r>
              <a:rPr lang="en-GB" dirty="0" err="1"/>
              <a:t>euch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, der </a:t>
            </a:r>
            <a:r>
              <a:rPr lang="en-GB" dirty="0" err="1"/>
              <a:t>Schmetterling</a:t>
            </a:r>
            <a:r>
              <a:rPr lang="en-GB" dirty="0"/>
              <a:t> </a:t>
            </a:r>
            <a:r>
              <a:rPr lang="en-GB" dirty="0" err="1"/>
              <a:t>kommt</a:t>
            </a:r>
            <a:r>
              <a:rPr lang="en-GB" dirty="0"/>
              <a:t> </a:t>
            </a:r>
            <a:r>
              <a:rPr lang="en-GB" dirty="0" err="1"/>
              <a:t>zurück</a:t>
            </a:r>
            <a:r>
              <a:rPr lang="en-GB" dirty="0"/>
              <a:t>.</a:t>
            </a:r>
          </a:p>
          <a:p>
            <a:r>
              <a:rPr lang="en-GB" dirty="0" err="1"/>
              <a:t>Schreibt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kurzes</a:t>
            </a:r>
            <a:r>
              <a:rPr lang="en-GB" dirty="0"/>
              <a:t> </a:t>
            </a:r>
            <a:r>
              <a:rPr lang="en-GB" dirty="0" err="1"/>
              <a:t>Gedicht</a:t>
            </a:r>
            <a:r>
              <a:rPr lang="en-GB" dirty="0"/>
              <a:t> </a:t>
            </a:r>
            <a:r>
              <a:rPr lang="en-GB" dirty="0" err="1"/>
              <a:t>darüber</a:t>
            </a:r>
            <a:r>
              <a:rPr lang="en-GB" dirty="0"/>
              <a:t>. </a:t>
            </a:r>
            <a:r>
              <a:rPr lang="en-GB" dirty="0" err="1"/>
              <a:t>Benutzt</a:t>
            </a:r>
            <a:r>
              <a:rPr lang="en-GB" dirty="0"/>
              <a:t> </a:t>
            </a:r>
            <a:r>
              <a:rPr lang="en-GB" dirty="0" err="1"/>
              <a:t>Personifikationen</a:t>
            </a:r>
            <a:r>
              <a:rPr lang="en-GB" dirty="0"/>
              <a:t>. </a:t>
            </a:r>
          </a:p>
          <a:p>
            <a:r>
              <a:rPr lang="en-GB" dirty="0" err="1"/>
              <a:t>Macht</a:t>
            </a:r>
            <a:r>
              <a:rPr lang="en-GB" dirty="0"/>
              <a:t> </a:t>
            </a:r>
            <a:r>
              <a:rPr lang="en-GB" dirty="0" err="1"/>
              <a:t>kleine</a:t>
            </a:r>
            <a:r>
              <a:rPr lang="en-GB" dirty="0"/>
              <a:t> </a:t>
            </a:r>
            <a:r>
              <a:rPr lang="en-GB" dirty="0" err="1"/>
              <a:t>Ilustrationen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den </a:t>
            </a:r>
            <a:r>
              <a:rPr lang="en-GB" dirty="0" err="1"/>
              <a:t>Personifikationen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Der </a:t>
            </a:r>
            <a:r>
              <a:rPr lang="en-GB" dirty="0" err="1"/>
              <a:t>Schmetterling</a:t>
            </a:r>
            <a:r>
              <a:rPr lang="en-GB" dirty="0"/>
              <a:t> </a:t>
            </a:r>
            <a:r>
              <a:rPr lang="en-GB" dirty="0" err="1"/>
              <a:t>kommt</a:t>
            </a:r>
            <a:r>
              <a:rPr lang="en-GB" dirty="0"/>
              <a:t> </a:t>
            </a:r>
            <a:r>
              <a:rPr lang="en-GB" dirty="0" err="1"/>
              <a:t>zurück</a:t>
            </a:r>
            <a:r>
              <a:rPr lang="en-GB" dirty="0"/>
              <a:t>, </a:t>
            </a:r>
            <a:r>
              <a:rPr lang="en-GB" dirty="0" err="1"/>
              <a:t>weil</a:t>
            </a:r>
            <a:r>
              <a:rPr lang="en-GB" dirty="0"/>
              <a:t>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/>
              <a:t>The butterfly is coming back, because…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Der </a:t>
            </a:r>
            <a:r>
              <a:rPr lang="en-GB" dirty="0" err="1"/>
              <a:t>Schmetterling</a:t>
            </a:r>
            <a:r>
              <a:rPr lang="en-GB" dirty="0"/>
              <a:t> </a:t>
            </a:r>
            <a:r>
              <a:rPr lang="en-GB" dirty="0" err="1"/>
              <a:t>bringt</a:t>
            </a:r>
            <a:r>
              <a:rPr lang="en-GB" dirty="0"/>
              <a:t>…Liebe/ </a:t>
            </a:r>
            <a:r>
              <a:rPr lang="en-GB" dirty="0" err="1"/>
              <a:t>Freiheit</a:t>
            </a:r>
            <a:r>
              <a:rPr lang="en-GB" dirty="0"/>
              <a:t> / Frieden / Krieg / Tod…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/>
              <a:t>The butterfly brings…love / freedom / peace / war / death…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Der </a:t>
            </a:r>
            <a:r>
              <a:rPr lang="en-GB" dirty="0" err="1"/>
              <a:t>Schmetterling</a:t>
            </a:r>
            <a:r>
              <a:rPr lang="en-GB" dirty="0"/>
              <a:t> </a:t>
            </a:r>
            <a:r>
              <a:rPr lang="en-GB" dirty="0" err="1"/>
              <a:t>sagt</a:t>
            </a:r>
            <a:r>
              <a:rPr lang="en-GB" dirty="0"/>
              <a:t>: Ich </a:t>
            </a:r>
            <a:r>
              <a:rPr lang="en-GB" dirty="0" err="1"/>
              <a:t>wünsche</a:t>
            </a:r>
            <a:r>
              <a:rPr lang="en-GB" dirty="0"/>
              <a:t> </a:t>
            </a:r>
            <a:r>
              <a:rPr lang="en-GB" dirty="0" err="1"/>
              <a:t>mir</a:t>
            </a:r>
            <a:r>
              <a:rPr lang="en-GB" dirty="0"/>
              <a:t> / Ich </a:t>
            </a:r>
            <a:r>
              <a:rPr lang="en-GB" dirty="0" err="1"/>
              <a:t>habe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Wunsch</a:t>
            </a:r>
            <a:r>
              <a:rPr lang="en-GB" dirty="0"/>
              <a:t>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/>
              <a:t>The butterfly says: I wish for / I have a wish: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Dann </a:t>
            </a:r>
            <a:r>
              <a:rPr lang="en-GB" dirty="0" err="1"/>
              <a:t>lacht</a:t>
            </a:r>
            <a:r>
              <a:rPr lang="en-GB" dirty="0"/>
              <a:t> / </a:t>
            </a:r>
            <a:r>
              <a:rPr lang="en-GB" dirty="0" err="1"/>
              <a:t>weint</a:t>
            </a:r>
            <a:r>
              <a:rPr lang="en-GB" dirty="0"/>
              <a:t> / </a:t>
            </a:r>
            <a:r>
              <a:rPr lang="en-GB" dirty="0" err="1"/>
              <a:t>winkt</a:t>
            </a:r>
            <a:r>
              <a:rPr lang="en-GB" dirty="0"/>
              <a:t>…der </a:t>
            </a:r>
            <a:r>
              <a:rPr lang="en-GB" dirty="0" err="1"/>
              <a:t>Schmetterling</a:t>
            </a:r>
            <a:r>
              <a:rPr lang="en-GB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i="1" dirty="0"/>
              <a:t>Then the butterfly laughs / cries / waves…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0C151-FBF6-4B18-BCBA-5291AA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25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560" y="1099930"/>
            <a:ext cx="2770909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35560" y="3175612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6 </a:t>
            </a:r>
          </a:p>
        </p:txBody>
      </p:sp>
    </p:spTree>
    <p:extLst>
      <p:ext uri="{BB962C8B-B14F-4D97-AF65-F5344CB8AC3E}">
        <p14:creationId xmlns:p14="http://schemas.microsoft.com/office/powerpoint/2010/main" val="250231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Image 1: </a:t>
            </a:r>
            <a:r>
              <a:rPr lang="en-GB" dirty="0"/>
              <a:t>European-butterfly 072-X by Dr. F. </a:t>
            </a:r>
            <a:r>
              <a:rPr lang="en-GB" dirty="0" err="1"/>
              <a:t>Nemos</a:t>
            </a:r>
            <a:r>
              <a:rPr lang="en-GB" dirty="0"/>
              <a:t> is in the </a:t>
            </a:r>
            <a:r>
              <a:rPr lang="en-GB" dirty="0">
                <a:hlinkClick r:id="rId2"/>
              </a:rPr>
              <a:t>public domain</a:t>
            </a:r>
            <a:endParaRPr lang="en-GB" dirty="0"/>
          </a:p>
          <a:p>
            <a:r>
              <a:rPr lang="en-GB" dirty="0"/>
              <a:t>Image 2: Marbled fritillary (</a:t>
            </a:r>
            <a:r>
              <a:rPr lang="en-GB" dirty="0" err="1"/>
              <a:t>Brenthis</a:t>
            </a:r>
            <a:r>
              <a:rPr lang="en-GB" dirty="0"/>
              <a:t> </a:t>
            </a:r>
            <a:r>
              <a:rPr lang="en-GB" dirty="0" err="1"/>
              <a:t>daphne</a:t>
            </a:r>
            <a:r>
              <a:rPr lang="en-GB" dirty="0"/>
              <a:t>) by Charles J Sharp is licensed under  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3.0 Unported</a:t>
            </a:r>
            <a:endParaRPr lang="en-GB" u="sng" dirty="0"/>
          </a:p>
          <a:p>
            <a:r>
              <a:rPr lang="en-GB" dirty="0"/>
              <a:t>Image 3: Pavel Friedman by </a:t>
            </a:r>
            <a:r>
              <a:rPr lang="en-GB" dirty="0">
                <a:hlinkClick r:id="rId5"/>
              </a:rPr>
              <a:t>Holocaust.cz</a:t>
            </a:r>
            <a:r>
              <a:rPr lang="en-GB" dirty="0"/>
              <a:t> is licensed under </a:t>
            </a:r>
            <a:r>
              <a:rPr lang="en-GB" dirty="0">
                <a:hlinkClick r:id="rId6"/>
              </a:rPr>
              <a:t>CC BY-NC 3.0</a:t>
            </a:r>
            <a:endParaRPr lang="en-GB" dirty="0"/>
          </a:p>
          <a:p>
            <a:r>
              <a:rPr lang="en-GB" dirty="0"/>
              <a:t>Image 4: Auschwitz I entrance snow by </a:t>
            </a:r>
            <a:r>
              <a:rPr lang="en-GB" dirty="0" err="1"/>
              <a:t>Logaritmo</a:t>
            </a:r>
            <a:r>
              <a:rPr lang="en-GB" dirty="0"/>
              <a:t> is in the </a:t>
            </a:r>
            <a:r>
              <a:rPr lang="en-GB" dirty="0">
                <a:hlinkClick r:id="rId7"/>
              </a:rPr>
              <a:t>public domain</a:t>
            </a:r>
            <a:endParaRPr lang="en-GB" dirty="0"/>
          </a:p>
          <a:p>
            <a:r>
              <a:rPr lang="en-GB" dirty="0"/>
              <a:t>Image 5: Hand Butterfly Clouds Flying Freedom Faith 3751159 by </a:t>
            </a:r>
            <a:r>
              <a:rPr lang="en-GB" u="sng" dirty="0">
                <a:hlinkClick r:id="rId8"/>
              </a:rPr>
              <a:t>geralt from Pixabay</a:t>
            </a:r>
            <a:r>
              <a:rPr lang="en-GB" dirty="0"/>
              <a:t> is licensed under  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9"/>
              </a:rPr>
              <a:t>CC0 1.0 Universal Public Domain Dedication</a:t>
            </a:r>
            <a:endParaRPr lang="en-GB" u="sng" dirty="0"/>
          </a:p>
          <a:p>
            <a:r>
              <a:rPr lang="en-GB" dirty="0"/>
              <a:t>Image 6: </a:t>
            </a:r>
            <a:r>
              <a:rPr lang="en-GB" dirty="0" err="1"/>
              <a:t>Mainau</a:t>
            </a:r>
            <a:r>
              <a:rPr lang="en-GB" dirty="0"/>
              <a:t> - </a:t>
            </a:r>
            <a:r>
              <a:rPr lang="en-GB" dirty="0" err="1"/>
              <a:t>Schmetterlingshaus</a:t>
            </a:r>
            <a:r>
              <a:rPr lang="en-GB" dirty="0"/>
              <a:t> - </a:t>
            </a:r>
            <a:r>
              <a:rPr lang="en-GB" dirty="0" err="1"/>
              <a:t>Schmetterlinge</a:t>
            </a:r>
            <a:r>
              <a:rPr lang="en-GB" dirty="0"/>
              <a:t> Hand 002 by </a:t>
            </a:r>
            <a:r>
              <a:rPr lang="en-GB" u="sng" dirty="0">
                <a:hlinkClick r:id="rId10" tooltip="User:Mummelgrummel"/>
              </a:rPr>
              <a:t>Mummelgrummel</a:t>
            </a:r>
            <a:r>
              <a:rPr lang="en-GB" u="sng" dirty="0"/>
              <a:t> </a:t>
            </a:r>
            <a:r>
              <a:rPr lang="en-GB" dirty="0"/>
              <a:t>is licensed under  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3.0 Unported</a:t>
            </a:r>
            <a:endParaRPr lang="en-GB" u="sng" dirty="0"/>
          </a:p>
          <a:p>
            <a:r>
              <a:rPr lang="en-GB" dirty="0"/>
              <a:t>Image 7: 641-first-quarter-moon-face by </a:t>
            </a:r>
            <a:r>
              <a:rPr lang="en-GB" dirty="0">
                <a:hlinkClick r:id="rId11"/>
              </a:rPr>
              <a:t>Streamline Emoji project</a:t>
            </a:r>
            <a:r>
              <a:rPr lang="en-GB" dirty="0"/>
              <a:t> 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12"/>
              </a:rPr>
              <a:t>Attribution 4.0 International</a:t>
            </a:r>
            <a:endParaRPr lang="en-GB" u="sng" dirty="0"/>
          </a:p>
          <a:p>
            <a:r>
              <a:rPr lang="en-GB" dirty="0"/>
              <a:t>Image 8: </a:t>
            </a:r>
            <a:r>
              <a:rPr lang="en-GB" dirty="0" err="1"/>
              <a:t>Emojione</a:t>
            </a:r>
            <a:r>
              <a:rPr lang="en-GB" dirty="0"/>
              <a:t> 2600 by </a:t>
            </a:r>
            <a:r>
              <a:rPr lang="en-GB" dirty="0">
                <a:hlinkClick r:id="rId13"/>
              </a:rPr>
              <a:t>emojione project</a:t>
            </a:r>
            <a:r>
              <a:rPr lang="en-GB" dirty="0"/>
              <a:t> 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14"/>
              </a:rPr>
              <a:t>Attribution-Share Alike 4.0 International</a:t>
            </a:r>
            <a:r>
              <a:rPr lang="en-GB" u="sng" dirty="0"/>
              <a:t>. </a:t>
            </a:r>
            <a:r>
              <a:rPr lang="en-GB" dirty="0"/>
              <a:t>Illustrations added. </a:t>
            </a:r>
          </a:p>
          <a:p>
            <a:r>
              <a:rPr lang="en-GB" dirty="0"/>
              <a:t>Image 9: Alice Brady, The Hungry Heart, 1917 by United States </a:t>
            </a:r>
            <a:r>
              <a:rPr lang="en-GB" dirty="0">
                <a:hlinkClick r:id="rId15" tooltip="Library of Congress"/>
              </a:rPr>
              <a:t>Library of Congress</a:t>
            </a:r>
            <a:r>
              <a:rPr lang="en-GB" dirty="0"/>
              <a:t>'s </a:t>
            </a:r>
            <a:r>
              <a:rPr lang="en-GB" u="sng" dirty="0">
                <a:hlinkClick r:id="rId16"/>
              </a:rPr>
              <a:t>Prints and Photographs division</a:t>
            </a:r>
            <a:r>
              <a:rPr lang="en-GB" dirty="0"/>
              <a:t> is in the </a:t>
            </a:r>
            <a:r>
              <a:rPr lang="en-GB" dirty="0">
                <a:hlinkClick r:id="rId17"/>
              </a:rPr>
              <a:t>public domain</a:t>
            </a:r>
            <a:endParaRPr lang="en-GB" dirty="0"/>
          </a:p>
          <a:p>
            <a:r>
              <a:rPr lang="en-GB" dirty="0"/>
              <a:t>Image 10: Seed Head (213442685) by </a:t>
            </a:r>
            <a:r>
              <a:rPr lang="en-GB" u="sng" dirty="0">
                <a:hlinkClick r:id="rId18"/>
              </a:rPr>
              <a:t>Eva Fitzelová</a:t>
            </a:r>
            <a:r>
              <a:rPr lang="en-GB" u="sng" dirty="0"/>
              <a:t> </a:t>
            </a:r>
            <a:r>
              <a:rPr lang="en-GB" dirty="0"/>
              <a:t>is licensed under </a:t>
            </a:r>
            <a:r>
              <a:rPr lang="en-GB" dirty="0">
                <a:hlinkClick r:id="rId3" tooltip="w:en:Creative Commons"/>
              </a:rPr>
              <a:t>Creative Commons</a:t>
            </a:r>
            <a:r>
              <a:rPr lang="en-GB" dirty="0"/>
              <a:t> </a:t>
            </a:r>
            <a:r>
              <a:rPr lang="en-GB" u="sng" dirty="0">
                <a:hlinkClick r:id="rId4"/>
              </a:rPr>
              <a:t>Attribution-Share Alike 3.0 Unported</a:t>
            </a:r>
            <a:r>
              <a:rPr lang="en-GB" u="sng" dirty="0"/>
              <a:t>. </a:t>
            </a:r>
          </a:p>
          <a:p>
            <a:r>
              <a:rPr lang="en-GB" dirty="0"/>
              <a:t>Image 11: Stroop Report by </a:t>
            </a:r>
            <a:r>
              <a:rPr lang="en-GB" u="sng" dirty="0">
                <a:hlinkClick r:id="rId19" tooltip="en:United States Holocaust Museum"/>
              </a:rPr>
              <a:t>United States Holocaust Museum</a:t>
            </a:r>
            <a:r>
              <a:rPr lang="en-GB" u="sng" dirty="0"/>
              <a:t> </a:t>
            </a:r>
            <a:r>
              <a:rPr lang="en-GB" dirty="0"/>
              <a:t>is in the </a:t>
            </a:r>
            <a:r>
              <a:rPr lang="en-GB" dirty="0">
                <a:hlinkClick r:id="rId20"/>
              </a:rPr>
              <a:t>public domain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359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61CB52-33CB-4407-82E0-684DB474C95D}"/>
              </a:ext>
            </a:extLst>
          </p:cNvPr>
          <p:cNvCxnSpPr>
            <a:cxnSpLocks/>
          </p:cNvCxnSpPr>
          <p:nvPr/>
        </p:nvCxnSpPr>
        <p:spPr>
          <a:xfrm flipV="1">
            <a:off x="7516623" y="1446527"/>
            <a:ext cx="1255959" cy="62144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CE314C-62E8-453C-A1EB-23EC51910937}"/>
              </a:ext>
            </a:extLst>
          </p:cNvPr>
          <p:cNvCxnSpPr>
            <a:cxnSpLocks/>
          </p:cNvCxnSpPr>
          <p:nvPr/>
        </p:nvCxnSpPr>
        <p:spPr>
          <a:xfrm flipV="1">
            <a:off x="7612394" y="2902226"/>
            <a:ext cx="1544858" cy="6707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63592A-B828-45D5-BD6D-7A00B3CACB82}"/>
              </a:ext>
            </a:extLst>
          </p:cNvPr>
          <p:cNvCxnSpPr>
            <a:cxnSpLocks/>
          </p:cNvCxnSpPr>
          <p:nvPr/>
        </p:nvCxnSpPr>
        <p:spPr>
          <a:xfrm>
            <a:off x="7516623" y="3749898"/>
            <a:ext cx="1084038" cy="86362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701A00-A4ED-4FD7-82B9-18B9ABDD2635}"/>
              </a:ext>
            </a:extLst>
          </p:cNvPr>
          <p:cNvCxnSpPr>
            <a:cxnSpLocks/>
          </p:cNvCxnSpPr>
          <p:nvPr/>
        </p:nvCxnSpPr>
        <p:spPr>
          <a:xfrm flipH="1" flipV="1">
            <a:off x="5899440" y="3789263"/>
            <a:ext cx="21627" cy="116705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F5C40D-320A-429B-8432-3FC173900884}"/>
              </a:ext>
            </a:extLst>
          </p:cNvPr>
          <p:cNvCxnSpPr>
            <a:cxnSpLocks/>
          </p:cNvCxnSpPr>
          <p:nvPr/>
        </p:nvCxnSpPr>
        <p:spPr>
          <a:xfrm flipV="1">
            <a:off x="3054287" y="3683091"/>
            <a:ext cx="1082690" cy="93042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E82473-AC4C-4085-B80B-ED775FDDE7E0}"/>
              </a:ext>
            </a:extLst>
          </p:cNvPr>
          <p:cNvCxnSpPr>
            <a:cxnSpLocks/>
          </p:cNvCxnSpPr>
          <p:nvPr/>
        </p:nvCxnSpPr>
        <p:spPr>
          <a:xfrm>
            <a:off x="2544417" y="2788254"/>
            <a:ext cx="1375406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89A243-690D-4B94-9AD6-DEF0085B568F}"/>
              </a:ext>
            </a:extLst>
          </p:cNvPr>
          <p:cNvCxnSpPr>
            <a:cxnSpLocks/>
          </p:cNvCxnSpPr>
          <p:nvPr/>
        </p:nvCxnSpPr>
        <p:spPr>
          <a:xfrm>
            <a:off x="3202957" y="1446527"/>
            <a:ext cx="890436" cy="60547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DBC05AF-1F7D-4CC3-BA60-CC1EA6EA4AA9}"/>
              </a:ext>
            </a:extLst>
          </p:cNvPr>
          <p:cNvSpPr/>
          <p:nvPr/>
        </p:nvSpPr>
        <p:spPr>
          <a:xfrm>
            <a:off x="5615603" y="863915"/>
            <a:ext cx="50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33383" cy="392617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/>
              <a:t>Was </a:t>
            </a:r>
            <a:r>
              <a:rPr lang="en-GB" sz="3200" b="1" dirty="0" err="1"/>
              <a:t>symbolisiert</a:t>
            </a:r>
            <a:r>
              <a:rPr lang="en-GB" sz="3200" b="1" dirty="0"/>
              <a:t> </a:t>
            </a:r>
            <a:r>
              <a:rPr lang="en-GB" sz="3200" b="1" dirty="0" err="1"/>
              <a:t>ein</a:t>
            </a:r>
            <a:r>
              <a:rPr lang="en-GB" sz="3200" b="1" dirty="0"/>
              <a:t> </a:t>
            </a:r>
            <a:r>
              <a:rPr lang="en-GB" sz="3200" b="1" dirty="0" err="1"/>
              <a:t>Schmetterling</a:t>
            </a:r>
            <a:r>
              <a:rPr lang="en-GB" sz="3200" b="1" dirty="0"/>
              <a:t>? </a:t>
            </a:r>
            <a:endParaRPr lang="x-none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314183"/>
            <a:ext cx="11035748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/>
              <a:t>Umwelt  </a:t>
            </a:r>
            <a:r>
              <a:rPr lang="en-GB" sz="2800" b="1" dirty="0" err="1"/>
              <a:t>Trauer</a:t>
            </a:r>
            <a:r>
              <a:rPr lang="en-GB" sz="2800" b="1" dirty="0"/>
              <a:t>  Frieden  </a:t>
            </a:r>
            <a:r>
              <a:rPr lang="en-GB" sz="2800" b="1" dirty="0" err="1"/>
              <a:t>Gefahr</a:t>
            </a:r>
            <a:r>
              <a:rPr lang="en-GB" sz="2800" b="1" dirty="0"/>
              <a:t>  Angst  Liebe  Krieg  Schule  </a:t>
            </a:r>
          </a:p>
          <a:p>
            <a:pPr algn="ctr">
              <a:lnSpc>
                <a:spcPct val="150000"/>
              </a:lnSpc>
            </a:pPr>
            <a:r>
              <a:rPr lang="en-GB" sz="2800" b="1" dirty="0" err="1"/>
              <a:t>Schönheit</a:t>
            </a:r>
            <a:r>
              <a:rPr lang="en-GB" sz="2800" b="1" dirty="0"/>
              <a:t>  Hass  </a:t>
            </a:r>
            <a:r>
              <a:rPr lang="en-GB" sz="2800" b="1" dirty="0" err="1"/>
              <a:t>Freiheit</a:t>
            </a:r>
            <a:r>
              <a:rPr lang="en-GB" sz="2800" b="1" dirty="0"/>
              <a:t>  </a:t>
            </a:r>
            <a:r>
              <a:rPr lang="en-GB" sz="2800" b="1" dirty="0" err="1"/>
              <a:t>Hoffnung</a:t>
            </a:r>
            <a:r>
              <a:rPr lang="en-GB" sz="2800" b="1" dirty="0"/>
              <a:t>  Leben  </a:t>
            </a:r>
            <a:r>
              <a:rPr lang="en-GB" sz="2800" b="1" dirty="0" err="1"/>
              <a:t>Freude</a:t>
            </a:r>
            <a:r>
              <a:rPr lang="en-GB" sz="2800" b="1" dirty="0"/>
              <a:t>  </a:t>
            </a:r>
            <a:r>
              <a:rPr lang="en-GB" sz="2800" b="1" dirty="0" err="1"/>
              <a:t>Toleranz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B105CF-FE4D-49AE-A0A1-1319B7EC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3</a:t>
            </a:fld>
            <a:endParaRPr lang="x-none"/>
          </a:p>
        </p:txBody>
      </p:sp>
      <p:sp>
        <p:nvSpPr>
          <p:cNvPr id="16" name="TextBox 15"/>
          <p:cNvSpPr txBox="1"/>
          <p:nvPr/>
        </p:nvSpPr>
        <p:spPr>
          <a:xfrm>
            <a:off x="4378289" y="3488288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62" y="1687126"/>
            <a:ext cx="2791891" cy="18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43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61CB52-33CB-4407-82E0-684DB474C95D}"/>
              </a:ext>
            </a:extLst>
          </p:cNvPr>
          <p:cNvCxnSpPr>
            <a:cxnSpLocks/>
          </p:cNvCxnSpPr>
          <p:nvPr/>
        </p:nvCxnSpPr>
        <p:spPr>
          <a:xfrm flipV="1">
            <a:off x="7516623" y="1065229"/>
            <a:ext cx="1542536" cy="73122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CE314C-62E8-453C-A1EB-23EC51910937}"/>
              </a:ext>
            </a:extLst>
          </p:cNvPr>
          <p:cNvCxnSpPr>
            <a:cxnSpLocks/>
          </p:cNvCxnSpPr>
          <p:nvPr/>
        </p:nvCxnSpPr>
        <p:spPr>
          <a:xfrm>
            <a:off x="7640742" y="2832693"/>
            <a:ext cx="1691794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63592A-B828-45D5-BD6D-7A00B3CACB82}"/>
              </a:ext>
            </a:extLst>
          </p:cNvPr>
          <p:cNvCxnSpPr>
            <a:cxnSpLocks/>
          </p:cNvCxnSpPr>
          <p:nvPr/>
        </p:nvCxnSpPr>
        <p:spPr>
          <a:xfrm>
            <a:off x="7640742" y="4160908"/>
            <a:ext cx="1165464" cy="90522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701A00-A4ED-4FD7-82B9-18B9ABDD2635}"/>
              </a:ext>
            </a:extLst>
          </p:cNvPr>
          <p:cNvCxnSpPr>
            <a:cxnSpLocks/>
          </p:cNvCxnSpPr>
          <p:nvPr/>
        </p:nvCxnSpPr>
        <p:spPr>
          <a:xfrm flipV="1">
            <a:off x="5868238" y="4160908"/>
            <a:ext cx="1" cy="15140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F5C40D-320A-429B-8432-3FC173900884}"/>
              </a:ext>
            </a:extLst>
          </p:cNvPr>
          <p:cNvCxnSpPr>
            <a:cxnSpLocks/>
          </p:cNvCxnSpPr>
          <p:nvPr/>
        </p:nvCxnSpPr>
        <p:spPr>
          <a:xfrm flipV="1">
            <a:off x="3148553" y="4053527"/>
            <a:ext cx="1187776" cy="101260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E82473-AC4C-4085-B80B-ED775FDDE7E0}"/>
              </a:ext>
            </a:extLst>
          </p:cNvPr>
          <p:cNvCxnSpPr>
            <a:cxnSpLocks/>
          </p:cNvCxnSpPr>
          <p:nvPr/>
        </p:nvCxnSpPr>
        <p:spPr>
          <a:xfrm>
            <a:off x="2283017" y="2701428"/>
            <a:ext cx="173107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89A243-690D-4B94-9AD6-DEF0085B568F}"/>
              </a:ext>
            </a:extLst>
          </p:cNvPr>
          <p:cNvCxnSpPr>
            <a:cxnSpLocks/>
          </p:cNvCxnSpPr>
          <p:nvPr/>
        </p:nvCxnSpPr>
        <p:spPr>
          <a:xfrm>
            <a:off x="2931736" y="1065229"/>
            <a:ext cx="1399880" cy="8236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0E3FD23-540B-4BA6-9CB9-A611D06CF087}"/>
              </a:ext>
            </a:extLst>
          </p:cNvPr>
          <p:cNvSpPr txBox="1"/>
          <p:nvPr/>
        </p:nvSpPr>
        <p:spPr>
          <a:xfrm>
            <a:off x="9332536" y="695897"/>
            <a:ext cx="237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Leben</a:t>
            </a:r>
            <a:endParaRPr lang="x-none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B8B4A2-BC5D-451F-95C7-10D9A4C7A5DF}"/>
              </a:ext>
            </a:extLst>
          </p:cNvPr>
          <p:cNvSpPr txBox="1"/>
          <p:nvPr/>
        </p:nvSpPr>
        <p:spPr>
          <a:xfrm>
            <a:off x="9816445" y="2701428"/>
            <a:ext cx="237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Freiheit</a:t>
            </a:r>
            <a:endParaRPr lang="x-none" sz="28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2D6DB-F9C6-431E-9ACB-2411A87175D8}"/>
              </a:ext>
            </a:extLst>
          </p:cNvPr>
          <p:cNvSpPr txBox="1"/>
          <p:nvPr/>
        </p:nvSpPr>
        <p:spPr>
          <a:xfrm>
            <a:off x="9153426" y="5066132"/>
            <a:ext cx="237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Schönheit</a:t>
            </a:r>
            <a:endParaRPr lang="x-none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472955-716F-4E37-A3AD-9F25E416894D}"/>
              </a:ext>
            </a:extLst>
          </p:cNvPr>
          <p:cNvSpPr txBox="1"/>
          <p:nvPr/>
        </p:nvSpPr>
        <p:spPr>
          <a:xfrm>
            <a:off x="5302576" y="5983719"/>
            <a:ext cx="237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Freude</a:t>
            </a:r>
            <a:endParaRPr lang="x-none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ABE182-9B4C-4DF4-AB35-B2690635249E}"/>
              </a:ext>
            </a:extLst>
          </p:cNvPr>
          <p:cNvSpPr txBox="1"/>
          <p:nvPr/>
        </p:nvSpPr>
        <p:spPr>
          <a:xfrm>
            <a:off x="1008669" y="5354426"/>
            <a:ext cx="290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Liebe</a:t>
            </a:r>
            <a:endParaRPr lang="x-none" sz="28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9BBC31-DF53-4911-B599-5F3FB211AAE2}"/>
              </a:ext>
            </a:extLst>
          </p:cNvPr>
          <p:cNvSpPr txBox="1"/>
          <p:nvPr/>
        </p:nvSpPr>
        <p:spPr>
          <a:xfrm>
            <a:off x="282805" y="2516762"/>
            <a:ext cx="237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Hoffnung</a:t>
            </a:r>
            <a:endParaRPr lang="x-none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E3D8E2-B206-4DE9-B227-D37DEEFD3A49}"/>
              </a:ext>
            </a:extLst>
          </p:cNvPr>
          <p:cNvSpPr txBox="1"/>
          <p:nvPr/>
        </p:nvSpPr>
        <p:spPr>
          <a:xfrm>
            <a:off x="890832" y="529547"/>
            <a:ext cx="2375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Frieden</a:t>
            </a:r>
            <a:endParaRPr lang="x-none" sz="28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EE3077-5149-4607-8D09-417FE4032FB3}"/>
              </a:ext>
            </a:extLst>
          </p:cNvPr>
          <p:cNvSpPr/>
          <p:nvPr/>
        </p:nvSpPr>
        <p:spPr>
          <a:xfrm>
            <a:off x="5615604" y="696238"/>
            <a:ext cx="5052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6E13342-7F39-431C-8345-1DE92B78A817}"/>
              </a:ext>
            </a:extLst>
          </p:cNvPr>
          <p:cNvSpPr/>
          <p:nvPr/>
        </p:nvSpPr>
        <p:spPr>
          <a:xfrm>
            <a:off x="8223474" y="5877646"/>
            <a:ext cx="3910291" cy="918342"/>
          </a:xfrm>
          <a:prstGeom prst="roundRect">
            <a:avLst>
              <a:gd name="adj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n>
                  <a:solidFill>
                    <a:schemeClr val="tx1"/>
                  </a:solidFill>
                </a:ln>
              </a:rPr>
              <a:t>und was </a:t>
            </a:r>
            <a:r>
              <a:rPr lang="en-GB" sz="2800" dirty="0" err="1">
                <a:ln>
                  <a:solidFill>
                    <a:schemeClr val="tx1"/>
                  </a:solidFill>
                </a:ln>
              </a:rPr>
              <a:t>noch</a:t>
            </a:r>
            <a:r>
              <a:rPr lang="en-GB" sz="2800" dirty="0">
                <a:ln>
                  <a:solidFill>
                    <a:schemeClr val="tx1"/>
                  </a:solidFill>
                </a:ln>
              </a:rPr>
              <a:t>?</a:t>
            </a:r>
            <a:endParaRPr lang="x-none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10C9DE-8818-47E7-BA7C-6CEC6B14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4</a:t>
            </a:fld>
            <a:endParaRPr lang="x-none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98" y="1938056"/>
            <a:ext cx="2791891" cy="186358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62364" y="3791917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61381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83" y="1"/>
            <a:ext cx="11380304" cy="781878"/>
          </a:xfrm>
        </p:spPr>
        <p:txBody>
          <a:bodyPr>
            <a:normAutofit/>
          </a:bodyPr>
          <a:lstStyle/>
          <a:p>
            <a:r>
              <a:rPr lang="en-GB" sz="3200" b="1" dirty="0"/>
              <a:t>Pavel Friedman (1921 – 1944)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583" y="781879"/>
            <a:ext cx="1191039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J</a:t>
            </a:r>
            <a:r>
              <a:rPr lang="fr-FR" sz="2800" dirty="0"/>
              <a:t>ü</a:t>
            </a:r>
            <a:r>
              <a:rPr lang="en-GB" sz="2800" dirty="0" err="1"/>
              <a:t>discher</a:t>
            </a:r>
            <a:r>
              <a:rPr lang="en-GB" sz="2800" dirty="0"/>
              <a:t> </a:t>
            </a:r>
            <a:r>
              <a:rPr lang="en-GB" sz="2800" dirty="0" err="1"/>
              <a:t>Dichter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1942 – 1944: Ghetto </a:t>
            </a:r>
            <a:r>
              <a:rPr lang="en-GB" sz="2800" dirty="0" err="1"/>
              <a:t>Theresienstadt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Ghetto </a:t>
            </a:r>
            <a:r>
              <a:rPr lang="en-GB" sz="2800" b="1" dirty="0" err="1"/>
              <a:t>Theresienstadt</a:t>
            </a:r>
            <a:r>
              <a:rPr lang="en-GB" sz="2800" dirty="0"/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Arbeitslager</a:t>
            </a:r>
            <a:r>
              <a:rPr lang="en-GB" sz="2800" dirty="0"/>
              <a:t> der Nazis in </a:t>
            </a:r>
            <a:r>
              <a:rPr lang="en-GB" sz="2800" dirty="0" err="1"/>
              <a:t>altem</a:t>
            </a:r>
            <a:r>
              <a:rPr lang="en-GB" sz="2800" dirty="0"/>
              <a:t> Fort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klein</a:t>
            </a:r>
            <a:r>
              <a:rPr lang="en-GB" sz="2800" dirty="0"/>
              <a:t>: 13.52 km</a:t>
            </a:r>
            <a:r>
              <a:rPr lang="en-GB" sz="2800" baseline="30000" dirty="0"/>
              <a:t>2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150,000 </a:t>
            </a:r>
            <a:r>
              <a:rPr lang="en-GB" sz="2800" dirty="0" err="1"/>
              <a:t>Juden</a:t>
            </a:r>
            <a:r>
              <a:rPr lang="en-GB" sz="2800" dirty="0"/>
              <a:t> -&gt; 11,111 pro km</a:t>
            </a:r>
            <a:r>
              <a:rPr lang="en-GB" sz="2800" baseline="30000" dirty="0"/>
              <a:t>2 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Hunger &amp; </a:t>
            </a:r>
            <a:r>
              <a:rPr lang="en-GB" sz="2800" dirty="0" err="1"/>
              <a:t>Infektionen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33,000 </a:t>
            </a:r>
            <a:r>
              <a:rPr lang="en-GB" sz="2800" dirty="0" err="1"/>
              <a:t>Juden</a:t>
            </a:r>
            <a:r>
              <a:rPr lang="en-GB" sz="2800" dirty="0"/>
              <a:t> </a:t>
            </a:r>
            <a:r>
              <a:rPr lang="en-GB" sz="2800" dirty="0" err="1"/>
              <a:t>sterben</a:t>
            </a:r>
            <a:r>
              <a:rPr lang="en-GB" sz="2800" dirty="0"/>
              <a:t> </a:t>
            </a:r>
            <a:r>
              <a:rPr lang="en-GB" sz="2800" dirty="0" err="1"/>
              <a:t>im</a:t>
            </a:r>
            <a:r>
              <a:rPr lang="en-GB" sz="2800" dirty="0"/>
              <a:t> Ghetto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88,000 m</a:t>
            </a:r>
            <a:r>
              <a:rPr lang="fr-FR" sz="2800" dirty="0" err="1"/>
              <a:t>üssen</a:t>
            </a:r>
            <a:r>
              <a:rPr lang="fr-FR" sz="2800" dirty="0"/>
              <a:t> </a:t>
            </a:r>
            <a:r>
              <a:rPr lang="en-GB" sz="2800" dirty="0"/>
              <a:t>ins </a:t>
            </a:r>
            <a:r>
              <a:rPr lang="en-GB" sz="2800" dirty="0" err="1"/>
              <a:t>Konzentrationslager</a:t>
            </a:r>
            <a:r>
              <a:rPr lang="en-GB" sz="2800" dirty="0"/>
              <a:t> Auschwitz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17,000 </a:t>
            </a:r>
            <a:r>
              <a:rPr lang="fr-FR" sz="2800" dirty="0" err="1"/>
              <a:t>überleben</a:t>
            </a:r>
            <a:r>
              <a:rPr lang="en-GB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Pavel Friedman </a:t>
            </a:r>
            <a:r>
              <a:rPr lang="en-GB" sz="2800" dirty="0" err="1"/>
              <a:t>schreibt</a:t>
            </a:r>
            <a:r>
              <a:rPr lang="en-GB" sz="2800" dirty="0"/>
              <a:t> “Der </a:t>
            </a:r>
            <a:r>
              <a:rPr lang="en-GB" sz="2800" dirty="0" err="1"/>
              <a:t>Schmetterling</a:t>
            </a:r>
            <a:r>
              <a:rPr lang="en-GB" sz="2800" dirty="0"/>
              <a:t>” </a:t>
            </a:r>
            <a:r>
              <a:rPr lang="en-GB" sz="2800" dirty="0" err="1"/>
              <a:t>im</a:t>
            </a:r>
            <a:r>
              <a:rPr lang="en-GB" sz="2800" dirty="0"/>
              <a:t> Ghetto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Pavel Friedman </a:t>
            </a:r>
            <a:r>
              <a:rPr lang="en-GB" sz="2800" dirty="0" err="1"/>
              <a:t>stirbt</a:t>
            </a:r>
            <a:r>
              <a:rPr lang="en-GB" sz="2800" dirty="0"/>
              <a:t> 1944 in Auschwitz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789" y="212035"/>
            <a:ext cx="2251420" cy="29721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CBAB4-FB2B-43C9-A308-14E6E63F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5</a:t>
            </a:fld>
            <a:endParaRPr lang="x-none" dirty="0"/>
          </a:p>
        </p:txBody>
      </p:sp>
      <p:sp>
        <p:nvSpPr>
          <p:cNvPr id="8" name="TextBox 7"/>
          <p:cNvSpPr txBox="1"/>
          <p:nvPr/>
        </p:nvSpPr>
        <p:spPr>
          <a:xfrm>
            <a:off x="9596024" y="3176699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52" y="4059699"/>
            <a:ext cx="3026922" cy="22701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56105" y="6315133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88415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9BB3-5E1C-4036-8E63-73E88A4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56" y="565608"/>
            <a:ext cx="9162853" cy="505276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Wo </a:t>
            </a:r>
            <a:r>
              <a:rPr lang="en-GB" b="1" dirty="0" err="1"/>
              <a:t>spielt</a:t>
            </a:r>
            <a:r>
              <a:rPr lang="en-GB" b="1" dirty="0"/>
              <a:t> das </a:t>
            </a:r>
            <a:r>
              <a:rPr lang="en-GB" b="1" dirty="0" err="1"/>
              <a:t>Gedicht</a:t>
            </a:r>
            <a:r>
              <a:rPr lang="en-GB" b="1" dirty="0"/>
              <a:t> “Der </a:t>
            </a:r>
            <a:r>
              <a:rPr lang="en-GB" b="1" dirty="0" err="1"/>
              <a:t>Schmetterling</a:t>
            </a:r>
            <a:r>
              <a:rPr lang="en-GB" b="1" dirty="0"/>
              <a:t>”?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8208" y="2293257"/>
            <a:ext cx="795887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/>
              <a:t>Blume  </a:t>
            </a:r>
            <a:r>
              <a:rPr lang="en-GB" sz="2800" b="1" dirty="0" err="1"/>
              <a:t>Arbeitslager</a:t>
            </a:r>
            <a:r>
              <a:rPr lang="en-GB" sz="2800" b="1" dirty="0"/>
              <a:t>  </a:t>
            </a:r>
            <a:r>
              <a:rPr lang="en-GB" sz="2800" b="1" dirty="0" err="1"/>
              <a:t>Natur</a:t>
            </a:r>
            <a:r>
              <a:rPr lang="en-GB" sz="2800" b="1" dirty="0"/>
              <a:t>  </a:t>
            </a:r>
          </a:p>
          <a:p>
            <a:pPr algn="ctr">
              <a:lnSpc>
                <a:spcPct val="150000"/>
              </a:lnSpc>
            </a:pPr>
            <a:r>
              <a:rPr lang="en-GB" sz="2800" b="1" dirty="0"/>
              <a:t>Wald  Stadt Fort</a:t>
            </a:r>
          </a:p>
          <a:p>
            <a:pPr algn="ctr">
              <a:lnSpc>
                <a:spcPct val="150000"/>
              </a:lnSpc>
            </a:pPr>
            <a:r>
              <a:rPr lang="en-GB" sz="2800" b="1" dirty="0"/>
              <a:t>See  Ghetto Autobahn  </a:t>
            </a:r>
          </a:p>
          <a:p>
            <a:pPr algn="ctr">
              <a:lnSpc>
                <a:spcPct val="150000"/>
              </a:lnSpc>
            </a:pPr>
            <a:r>
              <a:rPr lang="en-GB" sz="2800" b="1" dirty="0"/>
              <a:t>Park  </a:t>
            </a:r>
            <a:r>
              <a:rPr lang="en-GB" sz="2800" b="1" dirty="0" err="1"/>
              <a:t>Landschaft</a:t>
            </a:r>
            <a:r>
              <a:rPr lang="en-GB" sz="2800" b="1" dirty="0"/>
              <a:t>  Strand  </a:t>
            </a:r>
          </a:p>
          <a:p>
            <a:pPr algn="ctr">
              <a:lnSpc>
                <a:spcPct val="150000"/>
              </a:lnSpc>
            </a:pPr>
            <a:r>
              <a:rPr lang="en-GB" sz="2800" b="1" dirty="0"/>
              <a:t>Lager Feld  Wiese</a:t>
            </a:r>
          </a:p>
          <a:p>
            <a:pPr algn="ctr"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A7A58C-C7F0-4000-AEEE-0B58B1A7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6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r="17000"/>
          <a:stretch/>
        </p:blipFill>
        <p:spPr>
          <a:xfrm>
            <a:off x="8536895" y="2223340"/>
            <a:ext cx="3401227" cy="3717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36895" y="5975969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5 </a:t>
            </a:r>
          </a:p>
        </p:txBody>
      </p:sp>
    </p:spTree>
    <p:extLst>
      <p:ext uri="{BB962C8B-B14F-4D97-AF65-F5344CB8AC3E}">
        <p14:creationId xmlns:p14="http://schemas.microsoft.com/office/powerpoint/2010/main" val="266662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9BB3-5E1C-4036-8E63-73E88A4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656" y="565608"/>
            <a:ext cx="9162853" cy="505276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Was </a:t>
            </a:r>
            <a:r>
              <a:rPr lang="en-GB" b="1" dirty="0" err="1"/>
              <a:t>sind</a:t>
            </a:r>
            <a:r>
              <a:rPr lang="en-GB" b="1" dirty="0"/>
              <a:t> die </a:t>
            </a:r>
            <a:r>
              <a:rPr lang="en-GB" b="1" dirty="0" err="1"/>
              <a:t>Themen</a:t>
            </a:r>
            <a:r>
              <a:rPr lang="en-GB" b="1" dirty="0"/>
              <a:t> </a:t>
            </a:r>
            <a:r>
              <a:rPr lang="en-GB" b="1" dirty="0" err="1"/>
              <a:t>im</a:t>
            </a:r>
            <a:r>
              <a:rPr lang="en-GB" b="1" dirty="0"/>
              <a:t> </a:t>
            </a:r>
            <a:r>
              <a:rPr lang="en-GB" b="1" dirty="0" err="1"/>
              <a:t>Gedicht</a:t>
            </a:r>
            <a:r>
              <a:rPr lang="en-GB" b="1" dirty="0"/>
              <a:t> “Der </a:t>
            </a:r>
            <a:r>
              <a:rPr lang="en-GB" b="1" dirty="0" err="1"/>
              <a:t>Schmetterling</a:t>
            </a:r>
            <a:r>
              <a:rPr lang="en-GB" b="1" dirty="0"/>
              <a:t>”?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8208" y="2293257"/>
            <a:ext cx="7958870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/>
              <a:t>Umwelt  Frieden  </a:t>
            </a:r>
            <a:r>
              <a:rPr lang="en-GB" sz="2800" b="1" dirty="0" err="1"/>
              <a:t>Gefahr</a:t>
            </a:r>
            <a:r>
              <a:rPr lang="en-GB" sz="2800" b="1" dirty="0"/>
              <a:t>  </a:t>
            </a:r>
          </a:p>
          <a:p>
            <a:pPr algn="ctr">
              <a:lnSpc>
                <a:spcPct val="150000"/>
              </a:lnSpc>
            </a:pPr>
            <a:r>
              <a:rPr lang="en-GB" sz="2800" b="1" dirty="0"/>
              <a:t>Angst  Liebe  Krieg  </a:t>
            </a:r>
          </a:p>
          <a:p>
            <a:pPr algn="ctr">
              <a:lnSpc>
                <a:spcPct val="150000"/>
              </a:lnSpc>
            </a:pPr>
            <a:r>
              <a:rPr lang="en-GB" sz="2800" b="1" dirty="0" err="1"/>
              <a:t>Schönheit</a:t>
            </a:r>
            <a:r>
              <a:rPr lang="en-GB" sz="2800" b="1" dirty="0"/>
              <a:t>  Hass  </a:t>
            </a:r>
            <a:r>
              <a:rPr lang="en-GB" sz="2800" b="1" dirty="0" err="1"/>
              <a:t>Freiheit</a:t>
            </a:r>
            <a:r>
              <a:rPr lang="en-GB" sz="2800" b="1" dirty="0"/>
              <a:t>  </a:t>
            </a:r>
          </a:p>
          <a:p>
            <a:pPr algn="ctr">
              <a:lnSpc>
                <a:spcPct val="150000"/>
              </a:lnSpc>
            </a:pPr>
            <a:r>
              <a:rPr lang="en-GB" sz="2800" b="1" dirty="0" err="1"/>
              <a:t>Hoffnung</a:t>
            </a:r>
            <a:r>
              <a:rPr lang="en-GB" sz="2800" b="1" dirty="0"/>
              <a:t>  Leben  </a:t>
            </a:r>
            <a:r>
              <a:rPr lang="en-GB" sz="2800" b="1" dirty="0" err="1"/>
              <a:t>Freude</a:t>
            </a:r>
            <a:r>
              <a:rPr lang="en-GB" sz="2800" b="1" dirty="0"/>
              <a:t>  </a:t>
            </a:r>
          </a:p>
          <a:p>
            <a:pPr algn="ctr">
              <a:lnSpc>
                <a:spcPct val="150000"/>
              </a:lnSpc>
            </a:pPr>
            <a:r>
              <a:rPr lang="en-GB" sz="2800" b="1" dirty="0" err="1"/>
              <a:t>Toleranz</a:t>
            </a:r>
            <a:r>
              <a:rPr lang="en-GB" sz="2800" b="1" dirty="0"/>
              <a:t>  Schule </a:t>
            </a:r>
            <a:r>
              <a:rPr lang="en-GB" sz="2800" b="1" dirty="0" err="1"/>
              <a:t>Trauer</a:t>
            </a:r>
            <a:endParaRPr lang="en-GB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9501A-82E6-4F1C-951A-C69275CD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7</a:t>
            </a:fld>
            <a:endParaRPr lang="x-non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r="17000"/>
          <a:stretch/>
        </p:blipFill>
        <p:spPr>
          <a:xfrm>
            <a:off x="8536895" y="1899609"/>
            <a:ext cx="3401227" cy="3717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0600" y="5617244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5 </a:t>
            </a:r>
          </a:p>
        </p:txBody>
      </p:sp>
    </p:spTree>
    <p:extLst>
      <p:ext uri="{BB962C8B-B14F-4D97-AF65-F5344CB8AC3E}">
        <p14:creationId xmlns:p14="http://schemas.microsoft.com/office/powerpoint/2010/main" val="235190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1658" y="808383"/>
          <a:ext cx="11890342" cy="56037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59638">
                  <a:extLst>
                    <a:ext uri="{9D8B030D-6E8A-4147-A177-3AD203B41FA5}">
                      <a16:colId xmlns:a16="http://schemas.microsoft.com/office/drawing/2014/main" val="587014936"/>
                    </a:ext>
                  </a:extLst>
                </a:gridCol>
                <a:gridCol w="6030704">
                  <a:extLst>
                    <a:ext uri="{9D8B030D-6E8A-4147-A177-3AD203B41FA5}">
                      <a16:colId xmlns:a16="http://schemas.microsoft.com/office/drawing/2014/main" val="422596422"/>
                    </a:ext>
                  </a:extLst>
                </a:gridCol>
              </a:tblGrid>
              <a:tr h="558293">
                <a:tc>
                  <a:txBody>
                    <a:bodyPr/>
                    <a:lstStyle/>
                    <a:p>
                      <a:r>
                        <a:rPr lang="en-GB" sz="3200" dirty="0"/>
                        <a:t>DEUTSCH  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ENGLISCH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0311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/>
                        <a:t>1. der </a:t>
                      </a:r>
                      <a:r>
                        <a:rPr lang="en-GB" sz="2800" kern="1200" dirty="0" err="1"/>
                        <a:t>Schmetterling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butterfly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783955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sich</a:t>
                      </a:r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niederlassen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settle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58814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/>
                        <a:t>3. </a:t>
                      </a:r>
                      <a:r>
                        <a:rPr lang="en-GB" sz="2800" kern="1200" dirty="0" err="1"/>
                        <a:t>einpferchen</a:t>
                      </a:r>
                      <a:r>
                        <a:rPr lang="en-GB" sz="2800" kern="1200" dirty="0"/>
                        <a:t> (</a:t>
                      </a:r>
                      <a:r>
                        <a:rPr lang="en-GB" sz="2800" kern="1200" dirty="0" err="1"/>
                        <a:t>eingepfercht</a:t>
                      </a:r>
                      <a:r>
                        <a:rPr lang="en-GB" sz="2800" kern="1200" dirty="0"/>
                        <a:t>)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pen up (penned 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52460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kern="1200" dirty="0"/>
                        <a:t>4. der </a:t>
                      </a:r>
                      <a:r>
                        <a:rPr lang="en-GB" sz="2800" kern="1200" dirty="0" err="1"/>
                        <a:t>Abschied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farewell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7355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/>
                        <a:t>5. die Welt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38448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bunt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colourful, multi-coloured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847569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kern="1200" dirty="0"/>
                        <a:t>7. die </a:t>
                      </a:r>
                      <a:r>
                        <a:rPr lang="en-GB" sz="2800" kern="1200" dirty="0" err="1"/>
                        <a:t>Farbe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colour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205128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kern="1200" dirty="0"/>
                        <a:t>8. das Lager</a:t>
                      </a:r>
                      <a:endParaRPr lang="en-GB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the camp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0530"/>
                  </a:ext>
                </a:extLst>
              </a:tr>
              <a:tr h="558293">
                <a:tc>
                  <a:txBody>
                    <a:bodyPr/>
                    <a:lstStyle/>
                    <a:p>
                      <a:r>
                        <a:rPr lang="en-GB" sz="2800" dirty="0"/>
                        <a:t>9. </a:t>
                      </a:r>
                      <a:r>
                        <a:rPr lang="en-GB" sz="2800" dirty="0" err="1"/>
                        <a:t>sterben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 die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2615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1658" y="145774"/>
            <a:ext cx="5873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/>
              <a:t>Wichtige</a:t>
            </a:r>
            <a:r>
              <a:rPr lang="en-GB" sz="2800" b="1" dirty="0"/>
              <a:t> </a:t>
            </a:r>
            <a:r>
              <a:rPr lang="en-GB" sz="2800" b="1" dirty="0" err="1"/>
              <a:t>Wörter</a:t>
            </a:r>
            <a:r>
              <a:rPr lang="en-GB" sz="2800" b="1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707BCF-A006-442F-8C36-D566DD8D6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085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4B61DD-71C7-4FDD-A179-94E44D0CB631}"/>
              </a:ext>
            </a:extLst>
          </p:cNvPr>
          <p:cNvSpPr txBox="1"/>
          <p:nvPr/>
        </p:nvSpPr>
        <p:spPr>
          <a:xfrm>
            <a:off x="4398513" y="505463"/>
            <a:ext cx="51225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/>
          </a:p>
          <a:p>
            <a:r>
              <a:rPr lang="de-DE" sz="2000" b="1" dirty="0"/>
              <a:t>Der letzte, der allerletzte,</a:t>
            </a:r>
            <a:br>
              <a:rPr lang="de-DE" sz="2000" b="1" dirty="0"/>
            </a:br>
            <a:r>
              <a:rPr lang="de-DE" sz="2000" b="1" dirty="0"/>
              <a:t>so kräftig, hell, gelb schimmernd,</a:t>
            </a:r>
            <a:br>
              <a:rPr lang="de-DE" sz="2000" b="1" dirty="0"/>
            </a:br>
            <a:r>
              <a:rPr lang="de-DE" sz="2000" b="1" dirty="0"/>
              <a:t>als würden sich die Tränen der (1)_______</a:t>
            </a:r>
            <a:br>
              <a:rPr lang="de-DE" sz="2000" b="1" dirty="0"/>
            </a:br>
            <a:r>
              <a:rPr lang="de-DE" sz="2000" b="1" dirty="0"/>
              <a:t>auf einem weißen Stein niederlassen.</a:t>
            </a:r>
            <a:br>
              <a:rPr lang="de-DE" sz="2000" b="1" dirty="0"/>
            </a:br>
            <a:r>
              <a:rPr lang="de-DE" sz="2000" b="1" dirty="0"/>
              <a:t>So ein tiefes, tiefes (2)________</a:t>
            </a:r>
            <a:br>
              <a:rPr lang="de-DE" sz="2000" b="1" dirty="0"/>
            </a:br>
            <a:r>
              <a:rPr lang="de-DE" sz="2000" b="1" dirty="0"/>
              <a:t>er hebt sich ganz leicht nach oben.</a:t>
            </a:r>
            <a:br>
              <a:rPr lang="de-DE" sz="2000" b="1" dirty="0"/>
            </a:br>
            <a:r>
              <a:rPr lang="de-DE" sz="2000" b="1" dirty="0"/>
              <a:t>Er verschwand weil, so glaube ich,</a:t>
            </a:r>
            <a:br>
              <a:rPr lang="de-DE" sz="2000" b="1" dirty="0"/>
            </a:br>
            <a:r>
              <a:rPr lang="de-DE" sz="2000" b="1" dirty="0"/>
              <a:t>weil er der (3)_________</a:t>
            </a:r>
            <a:br>
              <a:rPr lang="de-DE" sz="2000" b="1" dirty="0"/>
            </a:br>
            <a:r>
              <a:rPr lang="de-DE" sz="2000" b="1" dirty="0"/>
              <a:t>einen Abschiedskuss geben wollte.</a:t>
            </a:r>
            <a:br>
              <a:rPr lang="de-DE" sz="2000" b="1" dirty="0"/>
            </a:br>
            <a:r>
              <a:rPr lang="de-DE" sz="2000" b="1" dirty="0"/>
              <a:t>Seit sieben Wochen lebe ich hier.</a:t>
            </a:r>
            <a:br>
              <a:rPr lang="de-DE" sz="2000" b="1" dirty="0"/>
            </a:br>
            <a:r>
              <a:rPr lang="de-DE" sz="2000" b="1" dirty="0"/>
              <a:t>Eingepfercht im (4) ________</a:t>
            </a:r>
            <a:br>
              <a:rPr lang="de-DE" sz="2000" b="1" dirty="0"/>
            </a:br>
            <a:r>
              <a:rPr lang="de-DE" sz="2000" b="1" dirty="0"/>
              <a:t>Aber ich habe hier meine (5)______ gefunden.</a:t>
            </a:r>
            <a:br>
              <a:rPr lang="de-DE" sz="2000" b="1" dirty="0"/>
            </a:br>
            <a:r>
              <a:rPr lang="de-DE" sz="2000" b="1" dirty="0"/>
              <a:t>Der Löwenzahn verlangt nach mir</a:t>
            </a:r>
            <a:br>
              <a:rPr lang="de-DE" sz="2000" b="1" dirty="0"/>
            </a:br>
            <a:r>
              <a:rPr lang="de-DE" sz="2000" b="1" dirty="0"/>
              <a:t>und die weißen Kerzen der Kastanien im Hof.</a:t>
            </a:r>
            <a:br>
              <a:rPr lang="de-DE" sz="2000" b="1" dirty="0"/>
            </a:br>
            <a:r>
              <a:rPr lang="de-DE" sz="2000" b="1" dirty="0"/>
              <a:t>Aber ich habe niemals </a:t>
            </a:r>
            <a:br>
              <a:rPr lang="de-DE" sz="2000" b="1" dirty="0"/>
            </a:br>
            <a:r>
              <a:rPr lang="de-DE" sz="2000" b="1" dirty="0"/>
              <a:t>einen zweiten Schmetterling gesehen.</a:t>
            </a:r>
            <a:br>
              <a:rPr lang="de-DE" sz="2000" b="1" dirty="0"/>
            </a:br>
            <a:r>
              <a:rPr lang="de-DE" sz="2000" b="1" dirty="0"/>
              <a:t>Dieser Schmetterling war der letzte seiner Art.</a:t>
            </a:r>
            <a:br>
              <a:rPr lang="de-DE" sz="2000" b="1" dirty="0"/>
            </a:br>
            <a:r>
              <a:rPr lang="de-DE" sz="2000" b="1" dirty="0"/>
              <a:t>Schmetterlinge leben nicht (6)____,</a:t>
            </a:r>
            <a:br>
              <a:rPr lang="de-DE" sz="2000" b="1" dirty="0"/>
            </a:br>
            <a:r>
              <a:rPr lang="de-DE" sz="2000" b="1" dirty="0"/>
              <a:t>im (7)_________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C3238-68E8-4D24-A22C-756FD4E38AA0}"/>
              </a:ext>
            </a:extLst>
          </p:cNvPr>
          <p:cNvSpPr txBox="1"/>
          <p:nvPr/>
        </p:nvSpPr>
        <p:spPr>
          <a:xfrm>
            <a:off x="4398513" y="0"/>
            <a:ext cx="4257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Der Schmetterling*   </a:t>
            </a:r>
          </a:p>
          <a:p>
            <a:r>
              <a:rPr lang="de-DE" sz="2000" dirty="0"/>
              <a:t>Pavel Friedman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3234E5-97FF-4840-8701-B11BB8DABFD2}"/>
              </a:ext>
            </a:extLst>
          </p:cNvPr>
          <p:cNvSpPr txBox="1"/>
          <p:nvPr/>
        </p:nvSpPr>
        <p:spPr>
          <a:xfrm>
            <a:off x="357809" y="2504661"/>
            <a:ext cx="1628975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u="sng" dirty="0"/>
              <a:t>hier</a:t>
            </a:r>
          </a:p>
          <a:p>
            <a:endParaRPr lang="de-DE" b="1" u="sng" dirty="0"/>
          </a:p>
          <a:p>
            <a:r>
              <a:rPr lang="de-DE" b="1" u="sng" dirty="0"/>
              <a:t>Ghetto</a:t>
            </a:r>
          </a:p>
          <a:p>
            <a:endParaRPr lang="de-DE" b="1" u="sng" dirty="0"/>
          </a:p>
          <a:p>
            <a:r>
              <a:rPr lang="de-DE" b="1" u="sng" dirty="0"/>
              <a:t>Welt</a:t>
            </a:r>
          </a:p>
          <a:p>
            <a:endParaRPr lang="de-DE" b="1" u="sng" dirty="0"/>
          </a:p>
          <a:p>
            <a:r>
              <a:rPr lang="de-DE" b="1" u="sng" dirty="0"/>
              <a:t>Freunde</a:t>
            </a:r>
          </a:p>
          <a:p>
            <a:endParaRPr lang="de-DE" b="1" u="sng" dirty="0"/>
          </a:p>
          <a:p>
            <a:r>
              <a:rPr lang="de-DE" b="1" u="sng" dirty="0"/>
              <a:t>Sonne</a:t>
            </a:r>
          </a:p>
          <a:p>
            <a:endParaRPr lang="de-DE" b="1" u="sng" dirty="0"/>
          </a:p>
          <a:p>
            <a:r>
              <a:rPr lang="de-DE" b="1" u="sng" dirty="0"/>
              <a:t>Gelb</a:t>
            </a:r>
          </a:p>
          <a:p>
            <a:endParaRPr lang="de-DE" b="1" u="sng" dirty="0"/>
          </a:p>
          <a:p>
            <a:r>
              <a:rPr lang="de-DE" b="1" u="sng" dirty="0"/>
              <a:t>Ghetto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E73A72-E81A-494F-8FE7-8CC6F1F1BDD2}"/>
              </a:ext>
            </a:extLst>
          </p:cNvPr>
          <p:cNvSpPr/>
          <p:nvPr/>
        </p:nvSpPr>
        <p:spPr>
          <a:xfrm>
            <a:off x="152374" y="960640"/>
            <a:ext cx="3929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Ich lese </a:t>
            </a:r>
            <a:r>
              <a:rPr lang="en-GB" b="1" dirty="0" err="1"/>
              <a:t>jetzt</a:t>
            </a:r>
            <a:r>
              <a:rPr lang="en-GB" b="1" dirty="0"/>
              <a:t> das </a:t>
            </a:r>
            <a:r>
              <a:rPr lang="en-GB" b="1" dirty="0" err="1"/>
              <a:t>Gedicht</a:t>
            </a:r>
            <a:r>
              <a:rPr lang="en-GB" b="1" dirty="0"/>
              <a:t> </a:t>
            </a:r>
            <a:r>
              <a:rPr lang="en-GB" b="1" dirty="0" err="1"/>
              <a:t>vor</a:t>
            </a:r>
            <a:r>
              <a:rPr lang="en-GB" b="1" dirty="0"/>
              <a:t>. </a:t>
            </a:r>
          </a:p>
          <a:p>
            <a:endParaRPr lang="en-GB" b="1" dirty="0"/>
          </a:p>
          <a:p>
            <a:r>
              <a:rPr lang="en-GB" b="1" dirty="0" err="1"/>
              <a:t>Hört</a:t>
            </a:r>
            <a:r>
              <a:rPr lang="en-GB" b="1" dirty="0"/>
              <a:t> gut </a:t>
            </a:r>
            <a:r>
              <a:rPr lang="en-GB" b="1" dirty="0" err="1"/>
              <a:t>zu</a:t>
            </a:r>
            <a:r>
              <a:rPr lang="en-GB" b="1" dirty="0"/>
              <a:t> und </a:t>
            </a:r>
            <a:r>
              <a:rPr lang="en-GB" b="1" dirty="0" err="1"/>
              <a:t>füllt</a:t>
            </a:r>
            <a:r>
              <a:rPr lang="en-GB" b="1" dirty="0"/>
              <a:t> die </a:t>
            </a:r>
            <a:r>
              <a:rPr lang="en-GB" b="1" dirty="0" err="1"/>
              <a:t>Lücken</a:t>
            </a:r>
            <a:r>
              <a:rPr lang="en-GB" b="1" dirty="0"/>
              <a:t> </a:t>
            </a:r>
            <a:r>
              <a:rPr lang="en-GB" b="1" dirty="0" err="1"/>
              <a:t>aus.</a:t>
            </a:r>
            <a:r>
              <a:rPr lang="en-GB" b="1" dirty="0"/>
              <a:t> </a:t>
            </a:r>
            <a:endParaRPr lang="x-none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D9DEC-2EC4-4E85-BB1A-F07BF1ADB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59A5A-4A28-4641-9856-838DAA7E7EC8}" type="slidenum">
              <a:rPr lang="x-none" smtClean="0"/>
              <a:t>9</a:t>
            </a:fld>
            <a:endParaRPr lang="x-non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93" y="707886"/>
            <a:ext cx="2770909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61893" y="2689086"/>
            <a:ext cx="6719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8015C-E003-4F04-8203-8E056F7E974F}"/>
              </a:ext>
            </a:extLst>
          </p:cNvPr>
          <p:cNvSpPr txBox="1"/>
          <p:nvPr/>
        </p:nvSpPr>
        <p:spPr>
          <a:xfrm>
            <a:off x="357810" y="6356350"/>
            <a:ext cx="2471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*</a:t>
            </a:r>
            <a:r>
              <a:rPr lang="de-DE" sz="900" b="1" dirty="0"/>
              <a:t>Copyright: © Europa Verlag GmbH &amp; Co. KG, 1968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2302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3142</Words>
  <Application>Microsoft Office PowerPoint</Application>
  <PresentationFormat>Widescreen</PresentationFormat>
  <Paragraphs>376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Der Schmetterling</vt:lpstr>
      <vt:lpstr>Still und entspannt: </vt:lpstr>
      <vt:lpstr>Was symbolisiert ein Schmetterling? </vt:lpstr>
      <vt:lpstr>PowerPoint Presentation</vt:lpstr>
      <vt:lpstr>Pavel Friedman (1921 – 1944)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Hört zu: eine englische Aufnahme von der Schmetterling </vt:lpstr>
      <vt:lpstr>PowerPoint Presentation</vt:lpstr>
      <vt:lpstr>PowerPoint Presentation</vt:lpstr>
      <vt:lpstr>PowerPoint Presentation</vt:lpstr>
      <vt:lpstr>PowerPoint Presentation</vt:lpstr>
      <vt:lpstr>Focus on language: Konjunktionen - conjunctions</vt:lpstr>
      <vt:lpstr>Focus on language: Konjunktionen - conjunctions</vt:lpstr>
      <vt:lpstr>Welche Konjunktion ist besser? Weil oder aber? </vt:lpstr>
      <vt:lpstr>Focus on literary technique: Personifikation (personification)</vt:lpstr>
      <vt:lpstr>PowerPoint Presentation</vt:lpstr>
      <vt:lpstr>PowerPoint Presentation</vt:lpstr>
      <vt:lpstr>PowerPoint Presentation</vt:lpstr>
      <vt:lpstr>PowerPoint Presentation</vt:lpstr>
      <vt:lpstr>Hausaufgabe 1: Bericht </vt:lpstr>
      <vt:lpstr>Hausaufgabe 2: Der Schmetterling kommt zurück!</vt:lpstr>
      <vt:lpstr>Images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Schmetterling</dc:title>
  <dc:creator>Heike</dc:creator>
  <cp:lastModifiedBy>Suzanne Graham</cp:lastModifiedBy>
  <cp:revision>177</cp:revision>
  <dcterms:created xsi:type="dcterms:W3CDTF">2017-09-01T14:59:06Z</dcterms:created>
  <dcterms:modified xsi:type="dcterms:W3CDTF">2020-01-23T11:53:06Z</dcterms:modified>
</cp:coreProperties>
</file>